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45"/>
  </p:notesMasterIdLst>
  <p:handoutMasterIdLst>
    <p:handoutMasterId r:id="rId46"/>
  </p:handoutMasterIdLst>
  <p:sldIdLst>
    <p:sldId id="461" r:id="rId2"/>
    <p:sldId id="462" r:id="rId3"/>
    <p:sldId id="477" r:id="rId4"/>
    <p:sldId id="476" r:id="rId5"/>
    <p:sldId id="478" r:id="rId6"/>
    <p:sldId id="503" r:id="rId7"/>
    <p:sldId id="465" r:id="rId8"/>
    <p:sldId id="486" r:id="rId9"/>
    <p:sldId id="479" r:id="rId10"/>
    <p:sldId id="480" r:id="rId11"/>
    <p:sldId id="487" r:id="rId12"/>
    <p:sldId id="502" r:id="rId13"/>
    <p:sldId id="466" r:id="rId14"/>
    <p:sldId id="481" r:id="rId15"/>
    <p:sldId id="493" r:id="rId16"/>
    <p:sldId id="482" r:id="rId17"/>
    <p:sldId id="508" r:id="rId18"/>
    <p:sldId id="483" r:id="rId19"/>
    <p:sldId id="484" r:id="rId20"/>
    <p:sldId id="488" r:id="rId21"/>
    <p:sldId id="475" r:id="rId22"/>
    <p:sldId id="494" r:id="rId23"/>
    <p:sldId id="495" r:id="rId24"/>
    <p:sldId id="469" r:id="rId25"/>
    <p:sldId id="504" r:id="rId26"/>
    <p:sldId id="505" r:id="rId27"/>
    <p:sldId id="506" r:id="rId28"/>
    <p:sldId id="507" r:id="rId29"/>
    <p:sldId id="470" r:id="rId30"/>
    <p:sldId id="496" r:id="rId31"/>
    <p:sldId id="472" r:id="rId32"/>
    <p:sldId id="492" r:id="rId33"/>
    <p:sldId id="498" r:id="rId34"/>
    <p:sldId id="497" r:id="rId35"/>
    <p:sldId id="499" r:id="rId36"/>
    <p:sldId id="509" r:id="rId37"/>
    <p:sldId id="510" r:id="rId38"/>
    <p:sldId id="511" r:id="rId39"/>
    <p:sldId id="512" r:id="rId40"/>
    <p:sldId id="500" r:id="rId41"/>
    <p:sldId id="513" r:id="rId42"/>
    <p:sldId id="501" r:id="rId43"/>
    <p:sldId id="45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Vorenkamp"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863"/>
    <a:srgbClr val="00A0DD"/>
    <a:srgbClr val="1B3764"/>
    <a:srgbClr val="01A1DD"/>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6458" autoAdjust="0"/>
  </p:normalViewPr>
  <p:slideViewPr>
    <p:cSldViewPr snapToGrid="0">
      <p:cViewPr varScale="1">
        <p:scale>
          <a:sx n="98" d="100"/>
          <a:sy n="98" d="100"/>
        </p:scale>
        <p:origin x="157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327"/>
    </p:cViewPr>
  </p:sorterViewPr>
  <p:notesViewPr>
    <p:cSldViewPr snapToGrid="0">
      <p:cViewPr varScale="1">
        <p:scale>
          <a:sx n="81" d="100"/>
          <a:sy n="81" d="100"/>
        </p:scale>
        <p:origin x="205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1/30/2020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1/30/2020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9" name="Picture 8">
            <a:extLst>
              <a:ext uri="{FF2B5EF4-FFF2-40B4-BE49-F238E27FC236}">
                <a16:creationId xmlns:a16="http://schemas.microsoft.com/office/drawing/2014/main" id="{299EB29A-6C3A-8541-803C-21FA1290183E}"/>
              </a:ext>
            </a:extLst>
          </p:cNvPr>
          <p:cNvPicPr>
            <a:picLocks noChangeAspect="1"/>
          </p:cNvPicPr>
          <p:nvPr userDrawn="1"/>
        </p:nvPicPr>
        <p:blipFill>
          <a:blip r:embed="rId2"/>
          <a:srcRect/>
          <a:stretch/>
        </p:blipFill>
        <p:spPr>
          <a:xfrm>
            <a:off x="-19771" y="5570800"/>
            <a:ext cx="9163771" cy="913838"/>
          </a:xfrm>
          <a:prstGeom prst="rect">
            <a:avLst/>
          </a:prstGeom>
        </p:spPr>
      </p:pic>
    </p:spTree>
    <p:extLst>
      <p:ext uri="{BB962C8B-B14F-4D97-AF65-F5344CB8AC3E}">
        <p14:creationId xmlns:p14="http://schemas.microsoft.com/office/powerpoint/2010/main" val="121277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0" name="Title 1">
            <a:extLst>
              <a:ext uri="{FF2B5EF4-FFF2-40B4-BE49-F238E27FC236}">
                <a16:creationId xmlns:a16="http://schemas.microsoft.com/office/drawing/2014/main" id="{DA0FABA5-3959-4ECC-BCAF-965B5087E8AD}"/>
              </a:ext>
            </a:extLst>
          </p:cNvPr>
          <p:cNvSpPr>
            <a:spLocks noGrp="1"/>
          </p:cNvSpPr>
          <p:nvPr>
            <p:ph type="title" hasCustomPrompt="1"/>
          </p:nvPr>
        </p:nvSpPr>
        <p:spPr>
          <a:xfrm>
            <a:off x="341925" y="100269"/>
            <a:ext cx="7883768" cy="844611"/>
          </a:xfrm>
        </p:spPr>
        <p:txBody>
          <a:bodyPr/>
          <a:lstStyle>
            <a:lvl1pPr>
              <a:defRPr/>
            </a:lvl1pPr>
          </a:lstStyle>
          <a:p>
            <a:r>
              <a:rPr lang="en-US" dirty="0"/>
              <a:t>Click to add title</a:t>
            </a:r>
          </a:p>
        </p:txBody>
      </p:sp>
      <p:pic>
        <p:nvPicPr>
          <p:cNvPr id="14" name="Picture 100" descr="book">
            <a:extLst>
              <a:ext uri="{FF2B5EF4-FFF2-40B4-BE49-F238E27FC236}">
                <a16:creationId xmlns:a16="http://schemas.microsoft.com/office/drawing/2014/main" id="{C25255A9-7AEB-4215-B5D7-DAB4FE55B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374" y="2057400"/>
            <a:ext cx="1299252" cy="1157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2">
            <a:extLst>
              <a:ext uri="{FF2B5EF4-FFF2-40B4-BE49-F238E27FC236}">
                <a16:creationId xmlns:a16="http://schemas.microsoft.com/office/drawing/2014/main" id="{A169CA63-D23E-4494-8445-3335F13F19B9}"/>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358689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10" name="Picture 9">
            <a:extLst>
              <a:ext uri="{FF2B5EF4-FFF2-40B4-BE49-F238E27FC236}">
                <a16:creationId xmlns:a16="http://schemas.microsoft.com/office/drawing/2014/main" id="{F12B6BB9-2A3D-DF4A-9060-5A45A706EC89}"/>
              </a:ext>
            </a:extLst>
          </p:cNvPr>
          <p:cNvPicPr>
            <a:picLocks noChangeAspect="1"/>
          </p:cNvPicPr>
          <p:nvPr userDrawn="1"/>
        </p:nvPicPr>
        <p:blipFill>
          <a:blip r:embed="rId2"/>
          <a:stretch>
            <a:fillRect/>
          </a:stretch>
        </p:blipFill>
        <p:spPr>
          <a:xfrm>
            <a:off x="7388352" y="5340096"/>
            <a:ext cx="1411636" cy="877824"/>
          </a:xfrm>
          <a:prstGeom prst="rect">
            <a:avLst/>
          </a:prstGeom>
        </p:spPr>
      </p:pic>
    </p:spTree>
    <p:extLst>
      <p:ext uri="{BB962C8B-B14F-4D97-AF65-F5344CB8AC3E}">
        <p14:creationId xmlns:p14="http://schemas.microsoft.com/office/powerpoint/2010/main" val="34646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p:nvPicPr>
        <p:blipFill>
          <a:blip r:embed="rId2"/>
          <a:stretch>
            <a:fillRect/>
          </a:stretch>
        </p:blipFill>
        <p:spPr>
          <a:xfrm>
            <a:off x="3028024" y="2574545"/>
            <a:ext cx="3087952" cy="1920240"/>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0" name="Picture 9">
            <a:extLst>
              <a:ext uri="{FF2B5EF4-FFF2-40B4-BE49-F238E27FC236}">
                <a16:creationId xmlns:a16="http://schemas.microsoft.com/office/drawing/2014/main" id="{7FF42795-A8F6-F84B-8E22-F8D65AD9D206}"/>
              </a:ext>
            </a:extLst>
          </p:cNvPr>
          <p:cNvPicPr>
            <a:picLocks noChangeAspect="1"/>
          </p:cNvPicPr>
          <p:nvPr userDrawn="1"/>
        </p:nvPicPr>
        <p:blipFill>
          <a:blip r:embed="rId2"/>
          <a:stretch>
            <a:fillRect/>
          </a:stretch>
        </p:blipFill>
        <p:spPr>
          <a:xfrm>
            <a:off x="3028024" y="2574545"/>
            <a:ext cx="3087952" cy="1920240"/>
          </a:xfrm>
          <a:prstGeom prst="rect">
            <a:avLst/>
          </a:prstGeom>
        </p:spPr>
      </p:pic>
      <p:sp>
        <p:nvSpPr>
          <p:cNvPr id="12" name="TextBox 11">
            <a:extLst>
              <a:ext uri="{FF2B5EF4-FFF2-40B4-BE49-F238E27FC236}">
                <a16:creationId xmlns:a16="http://schemas.microsoft.com/office/drawing/2014/main" id="{6BB28057-63C9-9D40-BE6D-F4769F21FF68}"/>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3" name="Picture 12">
            <a:extLst>
              <a:ext uri="{FF2B5EF4-FFF2-40B4-BE49-F238E27FC236}">
                <a16:creationId xmlns:a16="http://schemas.microsoft.com/office/drawing/2014/main" id="{9DB00FDF-1A37-814F-9593-6D1FC2D7B701}"/>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149041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1" name="Picture 10">
            <a:extLst>
              <a:ext uri="{FF2B5EF4-FFF2-40B4-BE49-F238E27FC236}">
                <a16:creationId xmlns:a16="http://schemas.microsoft.com/office/drawing/2014/main" id="{A628B6A3-652F-4FE1-B5B0-822F98382813}"/>
              </a:ext>
            </a:extLst>
          </p:cNvPr>
          <p:cNvPicPr>
            <a:picLocks noChangeAspect="1"/>
          </p:cNvPicPr>
          <p:nvPr userDrawn="1"/>
        </p:nvPicPr>
        <p:blipFill>
          <a:blip r:embed="rId2"/>
          <a:stretch>
            <a:fillRect/>
          </a:stretch>
        </p:blipFill>
        <p:spPr>
          <a:xfrm>
            <a:off x="7385231" y="5341937"/>
            <a:ext cx="1416844" cy="881063"/>
          </a:xfrm>
          <a:prstGeom prst="rect">
            <a:avLst/>
          </a:prstGeom>
        </p:spPr>
      </p:pic>
    </p:spTree>
    <p:extLst>
      <p:ext uri="{BB962C8B-B14F-4D97-AF65-F5344CB8AC3E}">
        <p14:creationId xmlns:p14="http://schemas.microsoft.com/office/powerpoint/2010/main" val="6851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p:nvPicPr>
        <p:blipFill>
          <a:blip r:embed="rId2"/>
          <a:stretch>
            <a:fillRect/>
          </a:stretch>
        </p:blipFill>
        <p:spPr>
          <a:xfrm>
            <a:off x="2805920" y="2574545"/>
            <a:ext cx="3532160" cy="1920240"/>
          </a:xfrm>
          <a:prstGeom prst="rect">
            <a:avLst/>
          </a:prstGeom>
        </p:spPr>
      </p:pic>
      <p:sp>
        <p:nvSpPr>
          <p:cNvPr id="10" name="TextBox 9">
            <a:extLst>
              <a:ext uri="{FF2B5EF4-FFF2-40B4-BE49-F238E27FC236}">
                <a16:creationId xmlns:a16="http://schemas.microsoft.com/office/drawing/2014/main" id="{F53F9B4B-4A9B-A240-A5BF-BAF1522CD42D}"/>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B0A24C80-8B44-0248-B261-01FD44A26B38}"/>
              </a:ext>
            </a:extLst>
          </p:cNvPr>
          <p:cNvPicPr>
            <a:picLocks noChangeAspect="1"/>
          </p:cNvPicPr>
          <p:nvPr userDrawn="1"/>
        </p:nvPicPr>
        <p:blipFill>
          <a:blip r:embed="rId2"/>
          <a:stretch>
            <a:fillRect/>
          </a:stretch>
        </p:blipFill>
        <p:spPr>
          <a:xfrm>
            <a:off x="2805920" y="2574545"/>
            <a:ext cx="3532160" cy="1920240"/>
          </a:xfrm>
          <a:prstGeom prst="rect">
            <a:avLst/>
          </a:prstGeom>
        </p:spPr>
      </p:pic>
      <p:pic>
        <p:nvPicPr>
          <p:cNvPr id="13" name="Picture 12">
            <a:extLst>
              <a:ext uri="{FF2B5EF4-FFF2-40B4-BE49-F238E27FC236}">
                <a16:creationId xmlns:a16="http://schemas.microsoft.com/office/drawing/2014/main" id="{2F523205-89DC-564B-B75C-6127AF0763C4}"/>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06450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9" name="TextBox 8">
            <a:extLst>
              <a:ext uri="{FF2B5EF4-FFF2-40B4-BE49-F238E27FC236}">
                <a16:creationId xmlns:a16="http://schemas.microsoft.com/office/drawing/2014/main" id="{4381B051-CC06-447C-AEEE-4E1DE7CB3684}"/>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pic>
        <p:nvPicPr>
          <p:cNvPr id="7" name="Picture 6">
            <a:extLst>
              <a:ext uri="{FF2B5EF4-FFF2-40B4-BE49-F238E27FC236}">
                <a16:creationId xmlns:a16="http://schemas.microsoft.com/office/drawing/2014/main" id="{5361B1AC-8EF9-494A-854A-0DEAAC0343F9}"/>
              </a:ext>
            </a:extLst>
          </p:cNvPr>
          <p:cNvPicPr>
            <a:picLocks noChangeAspect="1"/>
          </p:cNvPicPr>
          <p:nvPr userDrawn="1"/>
        </p:nvPicPr>
        <p:blipFill>
          <a:blip r:embed="rId2"/>
          <a:stretch>
            <a:fillRect/>
          </a:stretch>
        </p:blipFill>
        <p:spPr>
          <a:xfrm>
            <a:off x="4775200" y="4622800"/>
            <a:ext cx="4368800" cy="2235200"/>
          </a:xfrm>
          <a:prstGeom prst="rect">
            <a:avLst/>
          </a:prstGeom>
        </p:spPr>
      </p:pic>
    </p:spTree>
    <p:extLst>
      <p:ext uri="{BB962C8B-B14F-4D97-AF65-F5344CB8AC3E}">
        <p14:creationId xmlns:p14="http://schemas.microsoft.com/office/powerpoint/2010/main" val="1364322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9760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31895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624472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425707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0" name="Picture Placeholder 9">
            <a:extLst>
              <a:ext uri="{FF2B5EF4-FFF2-40B4-BE49-F238E27FC236}">
                <a16:creationId xmlns:a16="http://schemas.microsoft.com/office/drawing/2014/main" id="{9579387D-9BE2-4A19-9DB3-EA5D808DAF7B}"/>
              </a:ext>
            </a:extLst>
          </p:cNvPr>
          <p:cNvSpPr>
            <a:spLocks noGrp="1"/>
          </p:cNvSpPr>
          <p:nvPr>
            <p:ph type="pic" sz="quarter" idx="13"/>
          </p:nvPr>
        </p:nvSpPr>
        <p:spPr>
          <a:xfrm>
            <a:off x="722313" y="2906713"/>
            <a:ext cx="7772400" cy="1500187"/>
          </a:xfrm>
        </p:spPr>
        <p:txBody>
          <a:bodyPr/>
          <a:lstStyle/>
          <a:p>
            <a:r>
              <a:rPr lang="en-US" dirty="0"/>
              <a:t>Click icon to add picture</a:t>
            </a:r>
          </a:p>
        </p:txBody>
      </p:sp>
      <p:sp>
        <p:nvSpPr>
          <p:cNvPr id="12" name="Text Placeholder 11">
            <a:extLst>
              <a:ext uri="{FF2B5EF4-FFF2-40B4-BE49-F238E27FC236}">
                <a16:creationId xmlns:a16="http://schemas.microsoft.com/office/drawing/2014/main" id="{96D59A8F-E744-4482-BF05-F930781695A1}"/>
              </a:ext>
            </a:extLst>
          </p:cNvPr>
          <p:cNvSpPr>
            <a:spLocks noGrp="1"/>
          </p:cNvSpPr>
          <p:nvPr>
            <p:ph type="body" sz="quarter" idx="14" hasCustomPrompt="1"/>
          </p:nvPr>
        </p:nvSpPr>
        <p:spPr>
          <a:xfrm>
            <a:off x="722313" y="4406900"/>
            <a:ext cx="7772400" cy="1362075"/>
          </a:xfrm>
        </p:spPr>
        <p:txBody>
          <a:bodyPr/>
          <a:lstStyle>
            <a:lvl1pPr marL="0" indent="0">
              <a:buNone/>
              <a:defRPr sz="4000" b="1" cap="all" baseline="0">
                <a:solidFill>
                  <a:srgbClr val="1B3764"/>
                </a:solidFill>
                <a:latin typeface="Calibri" panose="020F0502020204030204" pitchFamily="34" charset="0"/>
              </a:defRPr>
            </a:lvl1pPr>
          </a:lstStyle>
          <a:p>
            <a:pPr lvl="0"/>
            <a:r>
              <a:rPr lang="en-US" dirty="0"/>
              <a:t>click to add topic title</a:t>
            </a:r>
          </a:p>
        </p:txBody>
      </p:sp>
    </p:spTree>
    <p:extLst>
      <p:ext uri="{BB962C8B-B14F-4D97-AF65-F5344CB8AC3E}">
        <p14:creationId xmlns:p14="http://schemas.microsoft.com/office/powerpoint/2010/main" val="183808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95734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26562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050054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41859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082504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21590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536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8" name="Picture 7">
            <a:extLst>
              <a:ext uri="{FF2B5EF4-FFF2-40B4-BE49-F238E27FC236}">
                <a16:creationId xmlns:a16="http://schemas.microsoft.com/office/drawing/2014/main" id="{170D9580-72B3-0741-AD19-EAC244F662F4}"/>
              </a:ext>
            </a:extLst>
          </p:cNvPr>
          <p:cNvPicPr>
            <a:picLocks noChangeAspect="1"/>
          </p:cNvPicPr>
          <p:nvPr userDrawn="1"/>
        </p:nvPicPr>
        <p:blipFill>
          <a:blip r:embed="rId2"/>
          <a:stretch>
            <a:fillRect/>
          </a:stretch>
        </p:blipFill>
        <p:spPr>
          <a:xfrm>
            <a:off x="0" y="6008696"/>
            <a:ext cx="9144000" cy="469248"/>
          </a:xfrm>
          <a:prstGeom prst="rect">
            <a:avLst/>
          </a:prstGeom>
        </p:spPr>
      </p:pic>
    </p:spTree>
    <p:extLst>
      <p:ext uri="{BB962C8B-B14F-4D97-AF65-F5344CB8AC3E}">
        <p14:creationId xmlns:p14="http://schemas.microsoft.com/office/powerpoint/2010/main" val="14007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a:extLst>
              <a:ext uri="{FF2B5EF4-FFF2-40B4-BE49-F238E27FC236}">
                <a16:creationId xmlns:a16="http://schemas.microsoft.com/office/drawing/2014/main" id="{77C79A9F-737E-FD41-B56D-4432E8119ED0}"/>
              </a:ext>
            </a:extLst>
          </p:cNvPr>
          <p:cNvPicPr>
            <a:picLocks noChangeAspect="1"/>
          </p:cNvPicPr>
          <p:nvPr userDrawn="1"/>
        </p:nvPicPr>
        <p:blipFill>
          <a:blip r:embed="rId2"/>
          <a:srcRect/>
          <a:stretch/>
        </p:blipFill>
        <p:spPr>
          <a:xfrm>
            <a:off x="6270791" y="4259179"/>
            <a:ext cx="2873208" cy="2606229"/>
          </a:xfrm>
          <a:prstGeom prst="rect">
            <a:avLst/>
          </a:prstGeom>
        </p:spPr>
      </p:pic>
    </p:spTree>
    <p:extLst>
      <p:ext uri="{BB962C8B-B14F-4D97-AF65-F5344CB8AC3E}">
        <p14:creationId xmlns:p14="http://schemas.microsoft.com/office/powerpoint/2010/main" val="320340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528"/>
            <a:ext cx="8460150" cy="438912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6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1408"/>
            <a:ext cx="846015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2" name="Picture 100" descr="book">
            <a:extLst>
              <a:ext uri="{FF2B5EF4-FFF2-40B4-BE49-F238E27FC236}">
                <a16:creationId xmlns:a16="http://schemas.microsoft.com/office/drawing/2014/main" id="{ED50CB8A-6B60-044F-87D5-5441D94268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52FEBA-E760-FA4D-972E-FD682E4601A9}"/>
              </a:ext>
            </a:extLst>
          </p:cNvPr>
          <p:cNvPicPr>
            <a:picLocks noChangeAspect="1"/>
          </p:cNvPicPr>
          <p:nvPr userDrawn="1"/>
        </p:nvPicPr>
        <p:blipFill>
          <a:blip r:embed="rId3"/>
          <a:srcRect/>
          <a:stretch/>
        </p:blipFill>
        <p:spPr>
          <a:xfrm>
            <a:off x="6270791" y="4259179"/>
            <a:ext cx="2873208" cy="2606229"/>
          </a:xfrm>
          <a:prstGeom prst="rect">
            <a:avLst/>
          </a:prstGeom>
        </p:spPr>
      </p:pic>
    </p:spTree>
    <p:extLst>
      <p:ext uri="{BB962C8B-B14F-4D97-AF65-F5344CB8AC3E}">
        <p14:creationId xmlns:p14="http://schemas.microsoft.com/office/powerpoint/2010/main" val="116472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9" name="Picture 8">
            <a:extLst>
              <a:ext uri="{FF2B5EF4-FFF2-40B4-BE49-F238E27FC236}">
                <a16:creationId xmlns:a16="http://schemas.microsoft.com/office/drawing/2014/main" id="{7391AD46-E71E-1B48-BB59-94B0336F7A28}"/>
              </a:ext>
            </a:extLst>
          </p:cNvPr>
          <p:cNvPicPr>
            <a:picLocks noChangeAspect="1"/>
          </p:cNvPicPr>
          <p:nvPr userDrawn="1"/>
        </p:nvPicPr>
        <p:blipFill>
          <a:blip r:embed="rId26"/>
          <a:stretch>
            <a:fillRect/>
          </a:stretch>
        </p:blipFill>
        <p:spPr>
          <a:xfrm>
            <a:off x="0" y="0"/>
            <a:ext cx="9144000" cy="951179"/>
          </a:xfrm>
          <a:prstGeom prst="rect">
            <a:avLst/>
          </a:prstGeom>
        </p:spPr>
      </p:pic>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sp>
        <p:nvSpPr>
          <p:cNvPr id="8" name="Footer Placeholder 2"/>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4170488459"/>
      </p:ext>
    </p:extLst>
  </p:cSld>
  <p:clrMap bg1="lt1" tx1="dk1" bg2="lt2" tx2="dk2" accent1="accent1" accent2="accent2" accent3="accent3" accent4="accent4" accent5="accent5" accent6="accent6" hlink="hlink" folHlink="folHlink"/>
  <p:sldLayoutIdLst>
    <p:sldLayoutId id="2147483928" r:id="rId1"/>
    <p:sldLayoutId id="2147483948" r:id="rId2"/>
    <p:sldLayoutId id="2147483952" r:id="rId3"/>
    <p:sldLayoutId id="2147483938" r:id="rId4"/>
    <p:sldLayoutId id="2147483930" r:id="rId5"/>
    <p:sldLayoutId id="2147483931" r:id="rId6"/>
    <p:sldLayoutId id="2147483932" r:id="rId7"/>
    <p:sldLayoutId id="2147483949" r:id="rId8"/>
    <p:sldLayoutId id="2147483933" r:id="rId9"/>
    <p:sldLayoutId id="2147483951" r:id="rId10"/>
    <p:sldLayoutId id="2147483934" r:id="rId11"/>
    <p:sldLayoutId id="2147483935" r:id="rId12"/>
    <p:sldLayoutId id="2147483936" r:id="rId13"/>
    <p:sldLayoutId id="2147483937" r:id="rId14"/>
    <p:sldLayoutId id="2147483939" r:id="rId15"/>
    <p:sldLayoutId id="2147483940" r:id="rId16"/>
    <p:sldLayoutId id="2147483950" r:id="rId17"/>
    <p:sldLayoutId id="2147483929" r:id="rId18"/>
    <p:sldLayoutId id="2147483942" r:id="rId19"/>
    <p:sldLayoutId id="2147483943" r:id="rId20"/>
    <p:sldLayoutId id="2147483944" r:id="rId21"/>
    <p:sldLayoutId id="2147483945" r:id="rId22"/>
    <p:sldLayoutId id="2147483946" r:id="rId23"/>
    <p:sldLayoutId id="2147483947" r:id="rId24"/>
  </p:sldLayoutIdLst>
  <p:hf hdr="0" ftr="0" dt="0"/>
  <p:txStyles>
    <p:titleStyle>
      <a:lvl1pPr algn="l" defTabSz="457200" rtl="0" eaLnBrk="1" latinLnBrk="0" hangingPunct="1">
        <a:spcBef>
          <a:spcPct val="0"/>
        </a:spcBef>
        <a:buNone/>
        <a:defRPr sz="2400" kern="1200">
          <a:solidFill>
            <a:schemeClr val="bg1"/>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11.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AC283-F536-42B1-A1E3-F76FF8BA1890}"/>
              </a:ext>
            </a:extLst>
          </p:cNvPr>
          <p:cNvSpPr>
            <a:spLocks noGrp="1"/>
          </p:cNvSpPr>
          <p:nvPr>
            <p:ph type="sldNum" sz="quarter" idx="12"/>
          </p:nvPr>
        </p:nvSpPr>
        <p:spPr/>
        <p:txBody>
          <a:bodyPr/>
          <a:lstStyle/>
          <a:p>
            <a:fld id="{A8160BDD-7155-D744-B749-9730458604AD}" type="slidenum">
              <a:rPr lang="en-US" smtClean="0"/>
              <a:t>1</a:t>
            </a:fld>
            <a:endParaRPr lang="en-US" dirty="0"/>
          </a:p>
        </p:txBody>
      </p:sp>
      <p:sp>
        <p:nvSpPr>
          <p:cNvPr id="6" name="Content Placeholder 5">
            <a:extLst>
              <a:ext uri="{FF2B5EF4-FFF2-40B4-BE49-F238E27FC236}">
                <a16:creationId xmlns:a16="http://schemas.microsoft.com/office/drawing/2014/main" id="{C0A0546D-9B02-42D7-8969-2E87BD060EF5}"/>
              </a:ext>
            </a:extLst>
          </p:cNvPr>
          <p:cNvSpPr>
            <a:spLocks noGrp="1"/>
          </p:cNvSpPr>
          <p:nvPr>
            <p:ph idx="1"/>
          </p:nvPr>
        </p:nvSpPr>
        <p:spPr/>
        <p:txBody>
          <a:bodyPr/>
          <a:lstStyle/>
          <a:p>
            <a:r>
              <a:rPr lang="en-US" dirty="0"/>
              <a:t>Identify AI and ML Solutions for Business Problems</a:t>
            </a:r>
          </a:p>
          <a:p>
            <a:r>
              <a:rPr lang="en-US" dirty="0"/>
              <a:t>Follow a Machine Learning Workflow</a:t>
            </a:r>
          </a:p>
          <a:p>
            <a:r>
              <a:rPr lang="en-US" dirty="0"/>
              <a:t>Formulate a Machine Learning Problem</a:t>
            </a:r>
          </a:p>
          <a:p>
            <a:r>
              <a:rPr lang="en-US" dirty="0"/>
              <a:t>Select Appropriate Tools</a:t>
            </a:r>
          </a:p>
        </p:txBody>
      </p:sp>
      <p:sp>
        <p:nvSpPr>
          <p:cNvPr id="5" name="Title 4">
            <a:extLst>
              <a:ext uri="{FF2B5EF4-FFF2-40B4-BE49-F238E27FC236}">
                <a16:creationId xmlns:a16="http://schemas.microsoft.com/office/drawing/2014/main" id="{A6112236-7F32-4E9B-8EE0-F1C71B8CB4EE}"/>
              </a:ext>
            </a:extLst>
          </p:cNvPr>
          <p:cNvSpPr>
            <a:spLocks noGrp="1"/>
          </p:cNvSpPr>
          <p:nvPr>
            <p:ph type="title"/>
          </p:nvPr>
        </p:nvSpPr>
        <p:spPr/>
        <p:txBody>
          <a:bodyPr/>
          <a:lstStyle/>
          <a:p>
            <a:r>
              <a:rPr lang="en-US" dirty="0"/>
              <a:t>Solving Business Problems Using AI and ML</a:t>
            </a:r>
          </a:p>
        </p:txBody>
      </p:sp>
    </p:spTree>
    <p:extLst>
      <p:ext uri="{BB962C8B-B14F-4D97-AF65-F5344CB8AC3E}">
        <p14:creationId xmlns:p14="http://schemas.microsoft.com/office/powerpoint/2010/main" val="26236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9FCC1-3D1F-471D-ACEF-B97571935B86}"/>
              </a:ext>
            </a:extLst>
          </p:cNvPr>
          <p:cNvSpPr>
            <a:spLocks noGrp="1"/>
          </p:cNvSpPr>
          <p:nvPr>
            <p:ph type="sldNum" sz="quarter" idx="12"/>
          </p:nvPr>
        </p:nvSpPr>
        <p:spPr/>
        <p:txBody>
          <a:bodyPr/>
          <a:lstStyle/>
          <a:p>
            <a:fld id="{A8160BDD-7155-D744-B749-9730458604AD}" type="slidenum">
              <a:rPr lang="en-US" smtClean="0"/>
              <a:pPr/>
              <a:t>10</a:t>
            </a:fld>
            <a:endParaRPr lang="en-US" dirty="0"/>
          </a:p>
        </p:txBody>
      </p:sp>
      <p:sp>
        <p:nvSpPr>
          <p:cNvPr id="6" name="Title 5">
            <a:extLst>
              <a:ext uri="{FF2B5EF4-FFF2-40B4-BE49-F238E27FC236}">
                <a16:creationId xmlns:a16="http://schemas.microsoft.com/office/drawing/2014/main" id="{3F6470C2-FC07-44A5-B57F-8895A0B3AD9E}"/>
              </a:ext>
            </a:extLst>
          </p:cNvPr>
          <p:cNvSpPr>
            <a:spLocks noGrp="1"/>
          </p:cNvSpPr>
          <p:nvPr>
            <p:ph type="title"/>
          </p:nvPr>
        </p:nvSpPr>
        <p:spPr/>
        <p:txBody>
          <a:bodyPr/>
          <a:lstStyle/>
          <a:p>
            <a:r>
              <a:rPr lang="en-US" dirty="0"/>
              <a:t>Activity: Identifying Appropriate Business Applications for AI and ML</a:t>
            </a:r>
          </a:p>
        </p:txBody>
      </p:sp>
      <p:sp>
        <p:nvSpPr>
          <p:cNvPr id="7" name="Content Placeholder 6">
            <a:extLst>
              <a:ext uri="{FF2B5EF4-FFF2-40B4-BE49-F238E27FC236}">
                <a16:creationId xmlns:a16="http://schemas.microsoft.com/office/drawing/2014/main" id="{18E4F902-A2CF-45B7-A6B4-CD0C4796806F}"/>
              </a:ext>
            </a:extLst>
          </p:cNvPr>
          <p:cNvSpPr>
            <a:spLocks noGrp="1"/>
          </p:cNvSpPr>
          <p:nvPr>
            <p:ph idx="1"/>
          </p:nvPr>
        </p:nvSpPr>
        <p:spPr>
          <a:xfrm>
            <a:off x="341925" y="1234695"/>
            <a:ext cx="8460150" cy="4920960"/>
          </a:xfrm>
        </p:spPr>
        <p:txBody>
          <a:bodyPr/>
          <a:lstStyle/>
          <a:p>
            <a:r>
              <a:rPr lang="en-US" dirty="0"/>
              <a:t>You have found a dataset to use for your machine learning project, but someone on the project team doesn't think it would work well as the basis for a machine learning project. What might lead her to such a conclusion from looking at the data?</a:t>
            </a:r>
            <a:endParaRPr lang="en-US" sz="1800" dirty="0"/>
          </a:p>
          <a:p>
            <a:r>
              <a:rPr lang="en-US" dirty="0"/>
              <a:t>You find another source of data that you could use for the project. It includes a historic database of more than three million transactions. Some of the specific data you need are not present, but it might be possible to infer what you need from the data that exists. Furthermore, some columns of data are missing as many as 5% of their data values. In this case, the statistician does not seem to think that the incomplete data is a problem, and she thinks that the dataset will actually work quite well for machine learning. Why is this situation acceptable for a machine learning project?</a:t>
            </a:r>
          </a:p>
          <a:p>
            <a:r>
              <a:rPr lang="en-US" dirty="0"/>
              <a:t>You're working with a major online clothing retailer to enhance their online Search feature, which customers use to find articles of clothing they want to buy. What types of improvements might be added to the Search feature through machine learning technology?</a:t>
            </a:r>
          </a:p>
        </p:txBody>
      </p:sp>
    </p:spTree>
    <p:extLst>
      <p:ext uri="{BB962C8B-B14F-4D97-AF65-F5344CB8AC3E}">
        <p14:creationId xmlns:p14="http://schemas.microsoft.com/office/powerpoint/2010/main" val="597624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654D1-5A78-4DED-A5E8-E625487A52F1}"/>
              </a:ext>
            </a:extLst>
          </p:cNvPr>
          <p:cNvSpPr>
            <a:spLocks noGrp="1"/>
          </p:cNvSpPr>
          <p:nvPr>
            <p:ph type="sldNum" sz="quarter" idx="12"/>
          </p:nvPr>
        </p:nvSpPr>
        <p:spPr/>
        <p:txBody>
          <a:bodyPr/>
          <a:lstStyle/>
          <a:p>
            <a:fld id="{A8160BDD-7155-D744-B749-9730458604AD}" type="slidenum">
              <a:rPr lang="en-US" smtClean="0"/>
              <a:pPr/>
              <a:t>11</a:t>
            </a:fld>
            <a:endParaRPr lang="en-US" dirty="0"/>
          </a:p>
        </p:txBody>
      </p:sp>
      <p:sp>
        <p:nvSpPr>
          <p:cNvPr id="6" name="Text Placeholder 5">
            <a:extLst>
              <a:ext uri="{FF2B5EF4-FFF2-40B4-BE49-F238E27FC236}">
                <a16:creationId xmlns:a16="http://schemas.microsoft.com/office/drawing/2014/main" id="{983A9529-6EA4-46C3-B1FB-56547A9ECBAF}"/>
              </a:ext>
            </a:extLst>
          </p:cNvPr>
          <p:cNvSpPr>
            <a:spLocks noGrp="1"/>
          </p:cNvSpPr>
          <p:nvPr>
            <p:ph type="body" sz="quarter" idx="14"/>
          </p:nvPr>
        </p:nvSpPr>
        <p:spPr/>
        <p:txBody>
          <a:bodyPr/>
          <a:lstStyle/>
          <a:p>
            <a:r>
              <a:rPr lang="en-US" dirty="0"/>
              <a:t>Follow a Machine Learning Workflow</a:t>
            </a:r>
          </a:p>
        </p:txBody>
      </p:sp>
      <p:pic>
        <p:nvPicPr>
          <p:cNvPr id="7" name="Picture 6">
            <a:extLst>
              <a:ext uri="{FF2B5EF4-FFF2-40B4-BE49-F238E27FC236}">
                <a16:creationId xmlns:a16="http://schemas.microsoft.com/office/drawing/2014/main" id="{797EF72C-F387-46A9-B7B8-05A72AF7667F}"/>
              </a:ext>
            </a:extLst>
          </p:cNvPr>
          <p:cNvPicPr>
            <a:picLocks noChangeAspect="1"/>
          </p:cNvPicPr>
          <p:nvPr/>
        </p:nvPicPr>
        <p:blipFill>
          <a:blip r:embed="rId2"/>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178801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5BFDC4-A263-40C4-8936-00B76D7FD036}"/>
              </a:ext>
            </a:extLst>
          </p:cNvPr>
          <p:cNvSpPr>
            <a:spLocks noGrp="1"/>
          </p:cNvSpPr>
          <p:nvPr>
            <p:ph type="sldNum" sz="quarter" idx="12"/>
          </p:nvPr>
        </p:nvSpPr>
        <p:spPr/>
        <p:txBody>
          <a:bodyPr/>
          <a:lstStyle/>
          <a:p>
            <a:fld id="{A8160BDD-7155-D744-B749-9730458604AD}" type="slidenum">
              <a:rPr lang="en-US" smtClean="0"/>
              <a:pPr/>
              <a:t>12</a:t>
            </a:fld>
            <a:endParaRPr lang="en-US" dirty="0"/>
          </a:p>
        </p:txBody>
      </p:sp>
      <p:sp>
        <p:nvSpPr>
          <p:cNvPr id="4" name="Title 3">
            <a:extLst>
              <a:ext uri="{FF2B5EF4-FFF2-40B4-BE49-F238E27FC236}">
                <a16:creationId xmlns:a16="http://schemas.microsoft.com/office/drawing/2014/main" id="{09378E2C-88F3-47EC-8D00-126704090687}"/>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5107A675-1DCB-4C52-9FE2-B33D17696E0E}"/>
              </a:ext>
            </a:extLst>
          </p:cNvPr>
          <p:cNvSpPr>
            <a:spLocks noGrp="1"/>
          </p:cNvSpPr>
          <p:nvPr>
            <p:ph type="body" sz="quarter" idx="13"/>
          </p:nvPr>
        </p:nvSpPr>
        <p:spPr/>
        <p:txBody>
          <a:bodyPr/>
          <a:lstStyle/>
          <a:p>
            <a:r>
              <a:rPr lang="en-US" b="1" dirty="0"/>
              <a:t>Model</a:t>
            </a:r>
            <a:r>
              <a:rPr lang="en-US" dirty="0"/>
              <a:t>: A mathematical representation of a process or system that you need to analyze or automate in some way. </a:t>
            </a:r>
          </a:p>
        </p:txBody>
      </p:sp>
      <p:graphicFrame>
        <p:nvGraphicFramePr>
          <p:cNvPr id="8" name="Group 64">
            <a:extLst>
              <a:ext uri="{FF2B5EF4-FFF2-40B4-BE49-F238E27FC236}">
                <a16:creationId xmlns:a16="http://schemas.microsoft.com/office/drawing/2014/main" id="{5B340E45-F2C0-470E-A204-A7DE56026AA9}"/>
              </a:ext>
            </a:extLst>
          </p:cNvPr>
          <p:cNvGraphicFramePr>
            <a:graphicFrameLocks noGrp="1"/>
          </p:cNvGraphicFramePr>
          <p:nvPr>
            <p:extLst>
              <p:ext uri="{D42A27DB-BD31-4B8C-83A1-F6EECF244321}">
                <p14:modId xmlns:p14="http://schemas.microsoft.com/office/powerpoint/2010/main" val="2863800190"/>
              </p:ext>
            </p:extLst>
          </p:nvPr>
        </p:nvGraphicFramePr>
        <p:xfrm>
          <a:off x="644722" y="2122191"/>
          <a:ext cx="7883768" cy="2268143"/>
        </p:xfrm>
        <a:graphic>
          <a:graphicData uri="http://schemas.openxmlformats.org/drawingml/2006/table">
            <a:tbl>
              <a:tblPr/>
              <a:tblGrid>
                <a:gridCol w="3710968">
                  <a:extLst>
                    <a:ext uri="{9D8B030D-6E8A-4147-A177-3AD203B41FA5}">
                      <a16:colId xmlns:a16="http://schemas.microsoft.com/office/drawing/2014/main" val="20000"/>
                    </a:ext>
                  </a:extLst>
                </a:gridCol>
                <a:gridCol w="4172800">
                  <a:extLst>
                    <a:ext uri="{9D8B030D-6E8A-4147-A177-3AD203B41FA5}">
                      <a16:colId xmlns:a16="http://schemas.microsoft.com/office/drawing/2014/main" val="20001"/>
                    </a:ext>
                  </a:extLst>
                </a:gridCol>
              </a:tblGrid>
              <a:tr h="45732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mn-lt"/>
                          <a:ea typeface="+mn-ea"/>
                          <a:cs typeface="Calibri"/>
                        </a:rPr>
                        <a:t>What the Model Represents</a:t>
                      </a:r>
                      <a:endParaRPr kumimoji="0" lang="en-US" sz="1600" b="1" i="0" u="none" strike="noStrike" kern="1200" cap="none" normalizeH="0" baseline="0" dirty="0">
                        <a:ln>
                          <a:noFill/>
                        </a:ln>
                        <a:solidFill>
                          <a:schemeClr val="bg1"/>
                        </a:solidFill>
                        <a:effectLst/>
                        <a:latin typeface="Calibri"/>
                        <a:ea typeface="+mn-ea"/>
                        <a:cs typeface="Calibri"/>
                      </a:endParaRP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mn-lt"/>
                          <a:ea typeface="+mn-ea"/>
                          <a:cs typeface="Calibri"/>
                        </a:rPr>
                        <a:t>How the Model Might be Applied</a:t>
                      </a:r>
                      <a:endParaRPr kumimoji="0" lang="en-US" sz="1600" b="1" i="0" u="none" strike="noStrike" kern="1200" cap="none" normalizeH="0" baseline="0" dirty="0">
                        <a:ln>
                          <a:noFill/>
                        </a:ln>
                        <a:solidFill>
                          <a:schemeClr val="bg1"/>
                        </a:solidFill>
                        <a:effectLst/>
                        <a:latin typeface="Calibri"/>
                        <a:ea typeface="+mn-ea"/>
                        <a:cs typeface="Calibri"/>
                      </a:endParaRP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6098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Attributes that influence how a person might react to a particular medical treatment</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A system that helps doctors select an appropriate course of treatment</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18297">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Attributes that influence product sales</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A system that recommends appropriate product pricing that will help to meet sales objectives</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4460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Attributes that influence the overall health and growth of plants</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A system that monitors crops and guides the application of fertilizer, soil amendments, irrigation, and so forth</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33785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animal, arthropod, invertebrate, outdoor&#10;&#10;Description automatically generated">
            <a:extLst>
              <a:ext uri="{FF2B5EF4-FFF2-40B4-BE49-F238E27FC236}">
                <a16:creationId xmlns:a16="http://schemas.microsoft.com/office/drawing/2014/main" id="{6E9BD8F1-EB47-4EC3-A1D1-A515F945A007}"/>
              </a:ext>
            </a:extLst>
          </p:cNvPr>
          <p:cNvPicPr>
            <a:picLocks noChangeAspect="1"/>
          </p:cNvPicPr>
          <p:nvPr/>
        </p:nvPicPr>
        <p:blipFill>
          <a:blip r:embed="rId2"/>
          <a:stretch>
            <a:fillRect/>
          </a:stretch>
        </p:blipFill>
        <p:spPr>
          <a:xfrm>
            <a:off x="232418" y="1121751"/>
            <a:ext cx="1312094" cy="1841980"/>
          </a:xfrm>
          <a:prstGeom prst="rect">
            <a:avLst/>
          </a:prstGeom>
        </p:spPr>
      </p:pic>
      <p:pic>
        <p:nvPicPr>
          <p:cNvPr id="124" name="Picture 123">
            <a:extLst>
              <a:ext uri="{FF2B5EF4-FFF2-40B4-BE49-F238E27FC236}">
                <a16:creationId xmlns:a16="http://schemas.microsoft.com/office/drawing/2014/main" id="{ED86E9D4-7488-4595-AE62-D9C343D26E48}"/>
              </a:ext>
            </a:extLst>
          </p:cNvPr>
          <p:cNvPicPr>
            <a:picLocks noChangeAspect="1"/>
          </p:cNvPicPr>
          <p:nvPr/>
        </p:nvPicPr>
        <p:blipFill>
          <a:blip r:embed="rId3"/>
          <a:stretch>
            <a:fillRect/>
          </a:stretch>
        </p:blipFill>
        <p:spPr>
          <a:xfrm rot="10800000">
            <a:off x="6568728" y="4691366"/>
            <a:ext cx="596420" cy="499329"/>
          </a:xfrm>
          <a:prstGeom prst="rect">
            <a:avLst/>
          </a:prstGeom>
          <a:effectLst>
            <a:outerShdw blurRad="50800" dist="38100" dir="2700000" algn="tl" rotWithShape="0">
              <a:prstClr val="black">
                <a:alpha val="10000"/>
              </a:prstClr>
            </a:outerShdw>
          </a:effectLst>
        </p:spPr>
      </p:pic>
      <p:pic>
        <p:nvPicPr>
          <p:cNvPr id="123" name="Picture 2" descr="http://u.osu.edu/gabrelcik.3/files/2014/07/Magnifying-Glass-psd24080-23lwu0j.png">
            <a:extLst>
              <a:ext uri="{FF2B5EF4-FFF2-40B4-BE49-F238E27FC236}">
                <a16:creationId xmlns:a16="http://schemas.microsoft.com/office/drawing/2014/main" id="{44A3FCEA-36FA-4F3E-90D9-9022226BEC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5824282" flipH="1" flipV="1">
            <a:off x="2957117" y="2034310"/>
            <a:ext cx="1955178" cy="124153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7308B801-F20A-4645-808E-E5CA55DB2B7B}"/>
              </a:ext>
            </a:extLst>
          </p:cNvPr>
          <p:cNvPicPr>
            <a:picLocks noChangeAspect="1"/>
          </p:cNvPicPr>
          <p:nvPr/>
        </p:nvPicPr>
        <p:blipFill>
          <a:blip r:embed="rId5"/>
          <a:stretch>
            <a:fillRect/>
          </a:stretch>
        </p:blipFill>
        <p:spPr>
          <a:xfrm rot="20630283">
            <a:off x="6571892" y="3221990"/>
            <a:ext cx="578887" cy="557964"/>
          </a:xfrm>
          <a:prstGeom prst="rect">
            <a:avLst/>
          </a:prstGeom>
        </p:spPr>
      </p:pic>
      <p:sp>
        <p:nvSpPr>
          <p:cNvPr id="2" name="Slide Number Placeholder 1">
            <a:extLst>
              <a:ext uri="{FF2B5EF4-FFF2-40B4-BE49-F238E27FC236}">
                <a16:creationId xmlns:a16="http://schemas.microsoft.com/office/drawing/2014/main" id="{DC266317-D851-4828-ADAA-3272A3F0B810}"/>
              </a:ext>
            </a:extLst>
          </p:cNvPr>
          <p:cNvSpPr>
            <a:spLocks noGrp="1"/>
          </p:cNvSpPr>
          <p:nvPr>
            <p:ph type="sldNum" sz="quarter" idx="12"/>
          </p:nvPr>
        </p:nvSpPr>
        <p:spPr/>
        <p:txBody>
          <a:bodyPr/>
          <a:lstStyle/>
          <a:p>
            <a:fld id="{A8160BDD-7155-D744-B749-9730458604AD}" type="slidenum">
              <a:rPr lang="en-US" smtClean="0"/>
              <a:pPr/>
              <a:t>13</a:t>
            </a:fld>
            <a:endParaRPr lang="en-US" dirty="0"/>
          </a:p>
        </p:txBody>
      </p:sp>
      <p:sp>
        <p:nvSpPr>
          <p:cNvPr id="4" name="Title 3">
            <a:extLst>
              <a:ext uri="{FF2B5EF4-FFF2-40B4-BE49-F238E27FC236}">
                <a16:creationId xmlns:a16="http://schemas.microsoft.com/office/drawing/2014/main" id="{A8AB004D-EBF8-4315-96B5-C16704450E01}"/>
              </a:ext>
            </a:extLst>
          </p:cNvPr>
          <p:cNvSpPr>
            <a:spLocks noGrp="1"/>
          </p:cNvSpPr>
          <p:nvPr>
            <p:ph type="title"/>
          </p:nvPr>
        </p:nvSpPr>
        <p:spPr/>
        <p:txBody>
          <a:bodyPr/>
          <a:lstStyle/>
          <a:p>
            <a:r>
              <a:rPr lang="en-US" dirty="0"/>
              <a:t>Machine Learning Workflow</a:t>
            </a:r>
          </a:p>
        </p:txBody>
      </p:sp>
      <p:sp>
        <p:nvSpPr>
          <p:cNvPr id="37" name="Rounded Rectangle 143">
            <a:extLst>
              <a:ext uri="{FF2B5EF4-FFF2-40B4-BE49-F238E27FC236}">
                <a16:creationId xmlns:a16="http://schemas.microsoft.com/office/drawing/2014/main" id="{986708AE-3D48-45B4-8B17-8CDBDB0569AC}"/>
              </a:ext>
            </a:extLst>
          </p:cNvPr>
          <p:cNvSpPr/>
          <p:nvPr/>
        </p:nvSpPr>
        <p:spPr>
          <a:xfrm>
            <a:off x="232418" y="2355190"/>
            <a:ext cx="1332404" cy="844611"/>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FFFFFF"/>
                </a:solidFill>
                <a:cs typeface="Calibri"/>
              </a:rPr>
              <a:t>Formulate the problem</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38" name="Rounded Rectangle 143">
            <a:extLst>
              <a:ext uri="{FF2B5EF4-FFF2-40B4-BE49-F238E27FC236}">
                <a16:creationId xmlns:a16="http://schemas.microsoft.com/office/drawing/2014/main" id="{D62C4515-E744-4635-AFDF-3C38679D8859}"/>
              </a:ext>
            </a:extLst>
          </p:cNvPr>
          <p:cNvSpPr/>
          <p:nvPr/>
        </p:nvSpPr>
        <p:spPr>
          <a:xfrm>
            <a:off x="1664309" y="3013696"/>
            <a:ext cx="1332404" cy="844611"/>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FFFFFF"/>
                </a:solidFill>
                <a:cs typeface="Calibri"/>
              </a:rPr>
              <a:t>Collect the dataset</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39" name="Rounded Rectangle 143">
            <a:extLst>
              <a:ext uri="{FF2B5EF4-FFF2-40B4-BE49-F238E27FC236}">
                <a16:creationId xmlns:a16="http://schemas.microsoft.com/office/drawing/2014/main" id="{E3A8444D-6FE2-4FDA-B0CD-F670D501C2F8}"/>
              </a:ext>
            </a:extLst>
          </p:cNvPr>
          <p:cNvSpPr/>
          <p:nvPr/>
        </p:nvSpPr>
        <p:spPr>
          <a:xfrm>
            <a:off x="3096200" y="3672202"/>
            <a:ext cx="1332404" cy="844611"/>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FFFFFF"/>
                </a:solidFill>
                <a:cs typeface="Calibri"/>
              </a:rPr>
              <a:t>Understand the dataset</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40" name="Rounded Rectangle 143">
            <a:extLst>
              <a:ext uri="{FF2B5EF4-FFF2-40B4-BE49-F238E27FC236}">
                <a16:creationId xmlns:a16="http://schemas.microsoft.com/office/drawing/2014/main" id="{B77A14AA-916C-46B9-8E06-BC70089BAD0F}"/>
              </a:ext>
            </a:extLst>
          </p:cNvPr>
          <p:cNvSpPr/>
          <p:nvPr/>
        </p:nvSpPr>
        <p:spPr>
          <a:xfrm>
            <a:off x="4528091" y="4330708"/>
            <a:ext cx="1332404" cy="844611"/>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FFFFFF"/>
                </a:solidFill>
                <a:cs typeface="Calibri"/>
              </a:rPr>
              <a:t>Clean the data and engineer features</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41" name="Rounded Rectangle 143">
            <a:extLst>
              <a:ext uri="{FF2B5EF4-FFF2-40B4-BE49-F238E27FC236}">
                <a16:creationId xmlns:a16="http://schemas.microsoft.com/office/drawing/2014/main" id="{6DFA24B8-D0E5-4F18-A057-5A9D96D6CB95}"/>
              </a:ext>
            </a:extLst>
          </p:cNvPr>
          <p:cNvSpPr/>
          <p:nvPr/>
        </p:nvSpPr>
        <p:spPr>
          <a:xfrm>
            <a:off x="5959982" y="4989214"/>
            <a:ext cx="1332404" cy="844611"/>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FFFFFF"/>
                </a:solidFill>
                <a:cs typeface="Calibri"/>
              </a:rPr>
              <a:t>Select, train, and tune the model </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42" name="Rounded Rectangle 143">
            <a:extLst>
              <a:ext uri="{FF2B5EF4-FFF2-40B4-BE49-F238E27FC236}">
                <a16:creationId xmlns:a16="http://schemas.microsoft.com/office/drawing/2014/main" id="{63C7574C-43BC-4B48-A4E9-9BED85C3D565}"/>
              </a:ext>
            </a:extLst>
          </p:cNvPr>
          <p:cNvSpPr/>
          <p:nvPr/>
        </p:nvSpPr>
        <p:spPr>
          <a:xfrm>
            <a:off x="7391873" y="5647722"/>
            <a:ext cx="1332404" cy="844611"/>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FFFFFF"/>
                </a:solidFill>
                <a:cs typeface="Calibri"/>
              </a:rPr>
              <a:t>Apply the model and present the results</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grpSp>
        <p:nvGrpSpPr>
          <p:cNvPr id="36" name="Group 35">
            <a:extLst>
              <a:ext uri="{FF2B5EF4-FFF2-40B4-BE49-F238E27FC236}">
                <a16:creationId xmlns:a16="http://schemas.microsoft.com/office/drawing/2014/main" id="{EEC20F9E-6B1B-492D-824F-C5A48EBFA0E9}"/>
              </a:ext>
            </a:extLst>
          </p:cNvPr>
          <p:cNvGrpSpPr/>
          <p:nvPr/>
        </p:nvGrpSpPr>
        <p:grpSpPr>
          <a:xfrm>
            <a:off x="1997291" y="983144"/>
            <a:ext cx="832102" cy="2210947"/>
            <a:chOff x="1830690" y="825144"/>
            <a:chExt cx="1060575" cy="2818010"/>
          </a:xfrm>
        </p:grpSpPr>
        <p:pic>
          <p:nvPicPr>
            <p:cNvPr id="34" name="Picture 33">
              <a:extLst>
                <a:ext uri="{FF2B5EF4-FFF2-40B4-BE49-F238E27FC236}">
                  <a16:creationId xmlns:a16="http://schemas.microsoft.com/office/drawing/2014/main" id="{6F20CF33-1A3D-4103-A6D2-B1938E314D3A}"/>
                </a:ext>
              </a:extLst>
            </p:cNvPr>
            <p:cNvPicPr>
              <a:picLocks noChangeAspect="1"/>
            </p:cNvPicPr>
            <p:nvPr/>
          </p:nvPicPr>
          <p:blipFill>
            <a:blip r:embed="rId6"/>
            <a:stretch>
              <a:fillRect/>
            </a:stretch>
          </p:blipFill>
          <p:spPr>
            <a:xfrm rot="20365500">
              <a:off x="1830690" y="2114019"/>
              <a:ext cx="320984" cy="418755"/>
            </a:xfrm>
            <a:prstGeom prst="rect">
              <a:avLst/>
            </a:prstGeom>
          </p:spPr>
        </p:pic>
        <p:pic>
          <p:nvPicPr>
            <p:cNvPr id="21" name="Picture 20">
              <a:extLst>
                <a:ext uri="{FF2B5EF4-FFF2-40B4-BE49-F238E27FC236}">
                  <a16:creationId xmlns:a16="http://schemas.microsoft.com/office/drawing/2014/main" id="{D2805F1C-4394-41C1-B438-A38F86F31DE3}"/>
                </a:ext>
              </a:extLst>
            </p:cNvPr>
            <p:cNvPicPr>
              <a:picLocks noChangeAspect="1"/>
            </p:cNvPicPr>
            <p:nvPr/>
          </p:nvPicPr>
          <p:blipFill>
            <a:blip r:embed="rId7"/>
            <a:stretch>
              <a:fillRect/>
            </a:stretch>
          </p:blipFill>
          <p:spPr>
            <a:xfrm>
              <a:off x="1953213" y="825144"/>
              <a:ext cx="392276" cy="430385"/>
            </a:xfrm>
            <a:prstGeom prst="rect">
              <a:avLst/>
            </a:prstGeom>
          </p:spPr>
        </p:pic>
        <p:pic>
          <p:nvPicPr>
            <p:cNvPr id="23" name="Picture 22">
              <a:extLst>
                <a:ext uri="{FF2B5EF4-FFF2-40B4-BE49-F238E27FC236}">
                  <a16:creationId xmlns:a16="http://schemas.microsoft.com/office/drawing/2014/main" id="{7CE6C892-662B-4051-8CFD-27EED405B2B3}"/>
                </a:ext>
              </a:extLst>
            </p:cNvPr>
            <p:cNvPicPr>
              <a:picLocks noChangeAspect="1"/>
            </p:cNvPicPr>
            <p:nvPr/>
          </p:nvPicPr>
          <p:blipFill>
            <a:blip r:embed="rId8"/>
            <a:stretch>
              <a:fillRect/>
            </a:stretch>
          </p:blipFill>
          <p:spPr>
            <a:xfrm>
              <a:off x="1912375" y="2985532"/>
              <a:ext cx="701231" cy="657622"/>
            </a:xfrm>
            <a:prstGeom prst="rect">
              <a:avLst/>
            </a:prstGeom>
          </p:spPr>
        </p:pic>
        <p:pic>
          <p:nvPicPr>
            <p:cNvPr id="24" name="Picture 23">
              <a:extLst>
                <a:ext uri="{FF2B5EF4-FFF2-40B4-BE49-F238E27FC236}">
                  <a16:creationId xmlns:a16="http://schemas.microsoft.com/office/drawing/2014/main" id="{EA4B76D5-67B7-4AC8-93D6-0669B2547A65}"/>
                </a:ext>
              </a:extLst>
            </p:cNvPr>
            <p:cNvPicPr>
              <a:picLocks noChangeAspect="1"/>
            </p:cNvPicPr>
            <p:nvPr/>
          </p:nvPicPr>
          <p:blipFill>
            <a:blip r:embed="rId9"/>
            <a:stretch>
              <a:fillRect/>
            </a:stretch>
          </p:blipFill>
          <p:spPr>
            <a:xfrm rot="1044870">
              <a:off x="2335946" y="1571010"/>
              <a:ext cx="555319" cy="360144"/>
            </a:xfrm>
            <a:prstGeom prst="rect">
              <a:avLst/>
            </a:prstGeom>
          </p:spPr>
        </p:pic>
        <p:pic>
          <p:nvPicPr>
            <p:cNvPr id="27" name="Picture 26">
              <a:extLst>
                <a:ext uri="{FF2B5EF4-FFF2-40B4-BE49-F238E27FC236}">
                  <a16:creationId xmlns:a16="http://schemas.microsoft.com/office/drawing/2014/main" id="{8CA4992B-BBFA-4F9C-B298-87A7619544CB}"/>
                </a:ext>
              </a:extLst>
            </p:cNvPr>
            <p:cNvPicPr>
              <a:picLocks noChangeAspect="1"/>
            </p:cNvPicPr>
            <p:nvPr/>
          </p:nvPicPr>
          <p:blipFill>
            <a:blip r:embed="rId6"/>
            <a:stretch>
              <a:fillRect/>
            </a:stretch>
          </p:blipFill>
          <p:spPr>
            <a:xfrm rot="366258">
              <a:off x="2346753" y="1997631"/>
              <a:ext cx="320983" cy="418755"/>
            </a:xfrm>
            <a:prstGeom prst="rect">
              <a:avLst/>
            </a:prstGeom>
          </p:spPr>
        </p:pic>
        <p:pic>
          <p:nvPicPr>
            <p:cNvPr id="22" name="Picture 21">
              <a:extLst>
                <a:ext uri="{FF2B5EF4-FFF2-40B4-BE49-F238E27FC236}">
                  <a16:creationId xmlns:a16="http://schemas.microsoft.com/office/drawing/2014/main" id="{E44E26C5-3A0C-4017-9633-586A9107AD16}"/>
                </a:ext>
              </a:extLst>
            </p:cNvPr>
            <p:cNvPicPr>
              <a:picLocks noChangeAspect="1"/>
            </p:cNvPicPr>
            <p:nvPr/>
          </p:nvPicPr>
          <p:blipFill>
            <a:blip r:embed="rId6"/>
            <a:stretch>
              <a:fillRect/>
            </a:stretch>
          </p:blipFill>
          <p:spPr>
            <a:xfrm>
              <a:off x="2048227" y="2086766"/>
              <a:ext cx="430789" cy="562006"/>
            </a:xfrm>
            <a:prstGeom prst="rect">
              <a:avLst/>
            </a:prstGeom>
          </p:spPr>
        </p:pic>
        <p:pic>
          <p:nvPicPr>
            <p:cNvPr id="28" name="Picture 27">
              <a:extLst>
                <a:ext uri="{FF2B5EF4-FFF2-40B4-BE49-F238E27FC236}">
                  <a16:creationId xmlns:a16="http://schemas.microsoft.com/office/drawing/2014/main" id="{ADFA4A29-4644-4F50-A66D-6D8E17A82220}"/>
                </a:ext>
              </a:extLst>
            </p:cNvPr>
            <p:cNvPicPr>
              <a:picLocks noChangeAspect="1"/>
            </p:cNvPicPr>
            <p:nvPr/>
          </p:nvPicPr>
          <p:blipFill>
            <a:blip r:embed="rId7"/>
            <a:stretch>
              <a:fillRect/>
            </a:stretch>
          </p:blipFill>
          <p:spPr>
            <a:xfrm rot="636090">
              <a:off x="2123708" y="1152263"/>
              <a:ext cx="286258" cy="314066"/>
            </a:xfrm>
            <a:prstGeom prst="rect">
              <a:avLst/>
            </a:prstGeom>
          </p:spPr>
        </p:pic>
        <p:cxnSp>
          <p:nvCxnSpPr>
            <p:cNvPr id="30" name="Straight Arrow Connector 29">
              <a:extLst>
                <a:ext uri="{FF2B5EF4-FFF2-40B4-BE49-F238E27FC236}">
                  <a16:creationId xmlns:a16="http://schemas.microsoft.com/office/drawing/2014/main" id="{B6C69479-0378-4F25-93EC-65DB6E4C2A88}"/>
                </a:ext>
              </a:extLst>
            </p:cNvPr>
            <p:cNvCxnSpPr>
              <a:cxnSpLocks/>
            </p:cNvCxnSpPr>
            <p:nvPr/>
          </p:nvCxnSpPr>
          <p:spPr>
            <a:xfrm>
              <a:off x="2276121" y="2642128"/>
              <a:ext cx="0" cy="418861"/>
            </a:xfrm>
            <a:prstGeom prst="straightConnector1">
              <a:avLst/>
            </a:prstGeom>
            <a:ln w="19050">
              <a:solidFill>
                <a:schemeClr val="tx1"/>
              </a:solidFill>
              <a:prstDash val="sysDash"/>
              <a:tailEnd type="triangle"/>
            </a:ln>
            <a:effectLst>
              <a:glow rad="63500">
                <a:schemeClr val="bg1">
                  <a:alpha val="40000"/>
                </a:schemeClr>
              </a:glow>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C647E991-C1A7-4423-961B-53955A11908D}"/>
                </a:ext>
              </a:extLst>
            </p:cNvPr>
            <p:cNvPicPr>
              <a:picLocks noChangeAspect="1"/>
            </p:cNvPicPr>
            <p:nvPr/>
          </p:nvPicPr>
          <p:blipFill>
            <a:blip r:embed="rId10"/>
            <a:stretch>
              <a:fillRect/>
            </a:stretch>
          </p:blipFill>
          <p:spPr>
            <a:xfrm rot="19402282">
              <a:off x="1887698" y="1177759"/>
              <a:ext cx="338455" cy="995219"/>
            </a:xfrm>
            <a:prstGeom prst="rect">
              <a:avLst/>
            </a:prstGeom>
          </p:spPr>
        </p:pic>
        <p:pic>
          <p:nvPicPr>
            <p:cNvPr id="35" name="Picture 34">
              <a:extLst>
                <a:ext uri="{FF2B5EF4-FFF2-40B4-BE49-F238E27FC236}">
                  <a16:creationId xmlns:a16="http://schemas.microsoft.com/office/drawing/2014/main" id="{16D80BB6-39AF-4765-81E3-AB0A81CA6E49}"/>
                </a:ext>
              </a:extLst>
            </p:cNvPr>
            <p:cNvPicPr>
              <a:picLocks noChangeAspect="1"/>
            </p:cNvPicPr>
            <p:nvPr/>
          </p:nvPicPr>
          <p:blipFill>
            <a:blip r:embed="rId7"/>
            <a:stretch>
              <a:fillRect/>
            </a:stretch>
          </p:blipFill>
          <p:spPr>
            <a:xfrm rot="1438120">
              <a:off x="2353046" y="969158"/>
              <a:ext cx="192768" cy="211493"/>
            </a:xfrm>
            <a:prstGeom prst="rect">
              <a:avLst/>
            </a:prstGeom>
          </p:spPr>
        </p:pic>
      </p:grpSp>
      <p:grpSp>
        <p:nvGrpSpPr>
          <p:cNvPr id="13" name="Group 12">
            <a:extLst>
              <a:ext uri="{FF2B5EF4-FFF2-40B4-BE49-F238E27FC236}">
                <a16:creationId xmlns:a16="http://schemas.microsoft.com/office/drawing/2014/main" id="{EAF408D4-157A-4C50-8CE9-A69CC63F7677}"/>
              </a:ext>
            </a:extLst>
          </p:cNvPr>
          <p:cNvGrpSpPr/>
          <p:nvPr/>
        </p:nvGrpSpPr>
        <p:grpSpPr>
          <a:xfrm>
            <a:off x="5906590" y="3899846"/>
            <a:ext cx="1473431" cy="783811"/>
            <a:chOff x="3793859" y="383447"/>
            <a:chExt cx="4765945" cy="2535309"/>
          </a:xfrm>
        </p:grpSpPr>
        <p:sp>
          <p:nvSpPr>
            <p:cNvPr id="14" name="Freeform 16">
              <a:extLst>
                <a:ext uri="{FF2B5EF4-FFF2-40B4-BE49-F238E27FC236}">
                  <a16:creationId xmlns:a16="http://schemas.microsoft.com/office/drawing/2014/main" id="{4AF3AA9A-2970-4039-AF2D-BAF43CEE5C12}"/>
                </a:ext>
              </a:extLst>
            </p:cNvPr>
            <p:cNvSpPr/>
            <p:nvPr/>
          </p:nvSpPr>
          <p:spPr bwMode="auto">
            <a:xfrm>
              <a:off x="3962400" y="383447"/>
              <a:ext cx="4597404" cy="2438400"/>
            </a:xfrm>
            <a:custGeom>
              <a:avLst/>
              <a:gdLst>
                <a:gd name="connsiteX0" fmla="*/ 2267856 w 4597404"/>
                <a:gd name="connsiteY0" fmla="*/ 0 h 2438400"/>
                <a:gd name="connsiteX1" fmla="*/ 3487056 w 4597404"/>
                <a:gd name="connsiteY1" fmla="*/ 1219200 h 2438400"/>
                <a:gd name="connsiteX2" fmla="*/ 3477911 w 4597404"/>
                <a:gd name="connsiteY2" fmla="*/ 1309914 h 2438400"/>
                <a:gd name="connsiteX3" fmla="*/ 4597404 w 4597404"/>
                <a:gd name="connsiteY3" fmla="*/ 1309914 h 2438400"/>
                <a:gd name="connsiteX4" fmla="*/ 4597404 w 4597404"/>
                <a:gd name="connsiteY4" fmla="*/ 2001326 h 2438400"/>
                <a:gd name="connsiteX5" fmla="*/ 3202651 w 4597404"/>
                <a:gd name="connsiteY5" fmla="*/ 2001326 h 2438400"/>
                <a:gd name="connsiteX6" fmla="*/ 3129961 w 4597404"/>
                <a:gd name="connsiteY6" fmla="*/ 2081305 h 2438400"/>
                <a:gd name="connsiteX7" fmla="*/ 2267856 w 4597404"/>
                <a:gd name="connsiteY7" fmla="*/ 2438400 h 2438400"/>
                <a:gd name="connsiteX8" fmla="*/ 1405752 w 4597404"/>
                <a:gd name="connsiteY8" fmla="*/ 2081305 h 2438400"/>
                <a:gd name="connsiteX9" fmla="*/ 1333062 w 4597404"/>
                <a:gd name="connsiteY9" fmla="*/ 2001326 h 2438400"/>
                <a:gd name="connsiteX10" fmla="*/ 0 w 4597404"/>
                <a:gd name="connsiteY10" fmla="*/ 2001326 h 2438400"/>
                <a:gd name="connsiteX11" fmla="*/ 0 w 4597404"/>
                <a:gd name="connsiteY11" fmla="*/ 1309914 h 2438400"/>
                <a:gd name="connsiteX12" fmla="*/ 1057801 w 4597404"/>
                <a:gd name="connsiteY12" fmla="*/ 1309914 h 2438400"/>
                <a:gd name="connsiteX13" fmla="*/ 1048656 w 4597404"/>
                <a:gd name="connsiteY13" fmla="*/ 1219200 h 2438400"/>
                <a:gd name="connsiteX14" fmla="*/ 2267856 w 4597404"/>
                <a:gd name="connsiteY14"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7404" h="2438400">
                  <a:moveTo>
                    <a:pt x="2267856" y="0"/>
                  </a:moveTo>
                  <a:cubicBezTo>
                    <a:pt x="2941202" y="0"/>
                    <a:pt x="3487056" y="545854"/>
                    <a:pt x="3487056" y="1219200"/>
                  </a:cubicBezTo>
                  <a:lnTo>
                    <a:pt x="3477911" y="1309914"/>
                  </a:lnTo>
                  <a:lnTo>
                    <a:pt x="4597404" y="1309914"/>
                  </a:lnTo>
                  <a:lnTo>
                    <a:pt x="4597404" y="2001326"/>
                  </a:lnTo>
                  <a:lnTo>
                    <a:pt x="3202651" y="2001326"/>
                  </a:lnTo>
                  <a:lnTo>
                    <a:pt x="3129961" y="2081305"/>
                  </a:lnTo>
                  <a:cubicBezTo>
                    <a:pt x="2909329" y="2301937"/>
                    <a:pt x="2604529" y="2438400"/>
                    <a:pt x="2267856" y="2438400"/>
                  </a:cubicBezTo>
                  <a:cubicBezTo>
                    <a:pt x="1931183" y="2438400"/>
                    <a:pt x="1626383" y="2301937"/>
                    <a:pt x="1405752" y="2081305"/>
                  </a:cubicBezTo>
                  <a:lnTo>
                    <a:pt x="1333062" y="2001326"/>
                  </a:lnTo>
                  <a:lnTo>
                    <a:pt x="0" y="2001326"/>
                  </a:lnTo>
                  <a:lnTo>
                    <a:pt x="0" y="1309914"/>
                  </a:lnTo>
                  <a:lnTo>
                    <a:pt x="1057801" y="1309914"/>
                  </a:lnTo>
                  <a:lnTo>
                    <a:pt x="1048656" y="1219200"/>
                  </a:lnTo>
                  <a:cubicBezTo>
                    <a:pt x="1048656" y="545854"/>
                    <a:pt x="1594510" y="0"/>
                    <a:pt x="2267856" y="0"/>
                  </a:cubicBezTo>
                  <a:close/>
                </a:path>
              </a:pathLst>
            </a:custGeom>
            <a:pattFill prst="openDmnd">
              <a:fgClr>
                <a:schemeClr val="bg1">
                  <a:lumMod val="75000"/>
                </a:schemeClr>
              </a:fgClr>
              <a:bgClr>
                <a:schemeClr val="bg1">
                  <a:lumMod val="85000"/>
                </a:schemeClr>
              </a:bgClr>
            </a:pattFill>
            <a:ln w="28575" cap="flat" cmpd="sng" algn="ctr">
              <a:noFill/>
              <a:prstDash val="solid"/>
              <a:round/>
              <a:headEnd type="none" w="med" len="med"/>
              <a:tailEnd type="triangl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Arial" charset="0"/>
              </a:endParaRPr>
            </a:p>
          </p:txBody>
        </p:sp>
        <p:pic>
          <p:nvPicPr>
            <p:cNvPr id="15" name="Picture 4" descr="https://pixabay.com/static/uploads/photo/2014/04/08/15/58/knob-319323_640.png">
              <a:extLst>
                <a:ext uri="{FF2B5EF4-FFF2-40B4-BE49-F238E27FC236}">
                  <a16:creationId xmlns:a16="http://schemas.microsoft.com/office/drawing/2014/main" id="{4D2A195F-44D4-4994-9750-18FE0832F6F0}"/>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84925" y="891773"/>
              <a:ext cx="1520364" cy="133982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2913B27-941E-4CD0-997B-0599C6FA9BB5}"/>
                </a:ext>
              </a:extLst>
            </p:cNvPr>
            <p:cNvSpPr/>
            <p:nvPr/>
          </p:nvSpPr>
          <p:spPr>
            <a:xfrm>
              <a:off x="3793859" y="1732414"/>
              <a:ext cx="1893584" cy="647096"/>
            </a:xfrm>
            <a:prstGeom prst="rect">
              <a:avLst/>
            </a:prstGeom>
            <a:noFill/>
            <a:ln>
              <a:noFill/>
            </a:ln>
          </p:spPr>
          <p:txBody>
            <a:bodyPr wrap="none">
              <a:spAutoFit/>
            </a:bodyPr>
            <a:lstStyle/>
            <a:p>
              <a:r>
                <a:rPr lang="en-US" sz="700" b="1" dirty="0">
                  <a:solidFill>
                    <a:schemeClr val="tx1">
                      <a:alpha val="56000"/>
                    </a:schemeClr>
                  </a:solidFill>
                </a:rPr>
                <a:t>PRECISION</a:t>
              </a:r>
            </a:p>
          </p:txBody>
        </p:sp>
        <p:sp>
          <p:nvSpPr>
            <p:cNvPr id="17" name="Rectangle 16">
              <a:extLst>
                <a:ext uri="{FF2B5EF4-FFF2-40B4-BE49-F238E27FC236}">
                  <a16:creationId xmlns:a16="http://schemas.microsoft.com/office/drawing/2014/main" id="{59B556FF-E96A-4DB9-A5D1-C3F36563161E}"/>
                </a:ext>
              </a:extLst>
            </p:cNvPr>
            <p:cNvSpPr/>
            <p:nvPr/>
          </p:nvSpPr>
          <p:spPr>
            <a:xfrm>
              <a:off x="6970996" y="1724865"/>
              <a:ext cx="1483965" cy="647096"/>
            </a:xfrm>
            <a:prstGeom prst="rect">
              <a:avLst/>
            </a:prstGeom>
            <a:noFill/>
            <a:ln>
              <a:noFill/>
            </a:ln>
          </p:spPr>
          <p:txBody>
            <a:bodyPr wrap="none">
              <a:spAutoFit/>
            </a:bodyPr>
            <a:lstStyle/>
            <a:p>
              <a:r>
                <a:rPr lang="en-US" sz="700" b="1" dirty="0">
                  <a:solidFill>
                    <a:schemeClr val="tx1">
                      <a:alpha val="56000"/>
                    </a:schemeClr>
                  </a:solidFill>
                </a:rPr>
                <a:t>RECALL</a:t>
              </a:r>
            </a:p>
          </p:txBody>
        </p:sp>
        <p:sp>
          <p:nvSpPr>
            <p:cNvPr id="18" name="Rectangle 17">
              <a:extLst>
                <a:ext uri="{FF2B5EF4-FFF2-40B4-BE49-F238E27FC236}">
                  <a16:creationId xmlns:a16="http://schemas.microsoft.com/office/drawing/2014/main" id="{533329CB-ADA9-4888-AEC3-F48C0955B2F1}"/>
                </a:ext>
              </a:extLst>
            </p:cNvPr>
            <p:cNvSpPr/>
            <p:nvPr/>
          </p:nvSpPr>
          <p:spPr>
            <a:xfrm>
              <a:off x="5209841" y="756624"/>
              <a:ext cx="2070631" cy="2162132"/>
            </a:xfrm>
            <a:prstGeom prst="rect">
              <a:avLst/>
            </a:prstGeom>
            <a:noFill/>
            <a:ln>
              <a:noFill/>
            </a:ln>
          </p:spPr>
          <p:txBody>
            <a:bodyPr wrap="none">
              <a:prstTxWarp prst="textArchUp">
                <a:avLst/>
              </a:prstTxWarp>
              <a:spAutoFit/>
            </a:bodyPr>
            <a:lstStyle/>
            <a:p>
              <a:pPr algn="ctr"/>
              <a:r>
                <a:rPr lang="en-US" sz="900" b="1" dirty="0">
                  <a:solidFill>
                    <a:schemeClr val="tx1">
                      <a:alpha val="50000"/>
                    </a:schemeClr>
                  </a:solidFill>
                </a:rPr>
                <a:t>TUNING</a:t>
              </a:r>
            </a:p>
          </p:txBody>
        </p:sp>
      </p:grpSp>
      <p:pic>
        <p:nvPicPr>
          <p:cNvPr id="43" name="Picture 42">
            <a:extLst>
              <a:ext uri="{FF2B5EF4-FFF2-40B4-BE49-F238E27FC236}">
                <a16:creationId xmlns:a16="http://schemas.microsoft.com/office/drawing/2014/main" id="{98598958-D8E7-4254-B28E-4E46CB46D73C}"/>
              </a:ext>
            </a:extLst>
          </p:cNvPr>
          <p:cNvPicPr>
            <a:picLocks noChangeAspect="1"/>
          </p:cNvPicPr>
          <p:nvPr/>
        </p:nvPicPr>
        <p:blipFill>
          <a:blip r:embed="rId12"/>
          <a:stretch>
            <a:fillRect/>
          </a:stretch>
        </p:blipFill>
        <p:spPr>
          <a:xfrm rot="21195302">
            <a:off x="2570252" y="1171898"/>
            <a:ext cx="426307" cy="435393"/>
          </a:xfrm>
          <a:prstGeom prst="rect">
            <a:avLst/>
          </a:prstGeom>
        </p:spPr>
      </p:pic>
      <p:sp>
        <p:nvSpPr>
          <p:cNvPr id="78" name="TextBox 77">
            <a:extLst>
              <a:ext uri="{FF2B5EF4-FFF2-40B4-BE49-F238E27FC236}">
                <a16:creationId xmlns:a16="http://schemas.microsoft.com/office/drawing/2014/main" id="{35AB6D54-CA3D-4B3A-8D8F-9FB632E30BAB}"/>
              </a:ext>
            </a:extLst>
          </p:cNvPr>
          <p:cNvSpPr txBox="1"/>
          <p:nvPr/>
        </p:nvSpPr>
        <p:spPr>
          <a:xfrm>
            <a:off x="2116931" y="2771687"/>
            <a:ext cx="445357" cy="139724"/>
          </a:xfrm>
          <a:prstGeom prst="rect">
            <a:avLst/>
          </a:prstGeom>
          <a:noFill/>
        </p:spPr>
        <p:txBody>
          <a:bodyPr wrap="square" rtlCol="0">
            <a:prstTxWarp prst="textCanDown">
              <a:avLst>
                <a:gd name="adj" fmla="val 29544"/>
              </a:avLst>
            </a:prstTxWarp>
            <a:spAutoFit/>
          </a:bodyPr>
          <a:lstStyle/>
          <a:p>
            <a:pPr algn="ctr"/>
            <a:r>
              <a:rPr lang="en-US" sz="200" dirty="0">
                <a:solidFill>
                  <a:schemeClr val="bg1">
                    <a:alpha val="54000"/>
                  </a:schemeClr>
                </a:solidFill>
              </a:rPr>
              <a:t> DATASET  ,</a:t>
            </a:r>
          </a:p>
        </p:txBody>
      </p:sp>
      <p:grpSp>
        <p:nvGrpSpPr>
          <p:cNvPr id="80" name="Group 79">
            <a:extLst>
              <a:ext uri="{FF2B5EF4-FFF2-40B4-BE49-F238E27FC236}">
                <a16:creationId xmlns:a16="http://schemas.microsoft.com/office/drawing/2014/main" id="{7B5C9DE4-2018-4EA7-A8CB-44CEEA0E46FF}"/>
              </a:ext>
            </a:extLst>
          </p:cNvPr>
          <p:cNvGrpSpPr/>
          <p:nvPr/>
        </p:nvGrpSpPr>
        <p:grpSpPr>
          <a:xfrm>
            <a:off x="4885997" y="3724072"/>
            <a:ext cx="601211" cy="715834"/>
            <a:chOff x="3489103" y="2990154"/>
            <a:chExt cx="552649" cy="658013"/>
          </a:xfrm>
        </p:grpSpPr>
        <p:grpSp>
          <p:nvGrpSpPr>
            <p:cNvPr id="76" name="Group 75">
              <a:extLst>
                <a:ext uri="{FF2B5EF4-FFF2-40B4-BE49-F238E27FC236}">
                  <a16:creationId xmlns:a16="http://schemas.microsoft.com/office/drawing/2014/main" id="{0A0999DD-FE51-4F93-92DE-4EC2133C7549}"/>
                </a:ext>
              </a:extLst>
            </p:cNvPr>
            <p:cNvGrpSpPr/>
            <p:nvPr/>
          </p:nvGrpSpPr>
          <p:grpSpPr>
            <a:xfrm>
              <a:off x="3489103" y="2990154"/>
              <a:ext cx="552649" cy="658013"/>
              <a:chOff x="3507266" y="2968723"/>
              <a:chExt cx="552649" cy="658013"/>
            </a:xfrm>
          </p:grpSpPr>
          <p:pic>
            <p:nvPicPr>
              <p:cNvPr id="68" name="Picture 67">
                <a:extLst>
                  <a:ext uri="{FF2B5EF4-FFF2-40B4-BE49-F238E27FC236}">
                    <a16:creationId xmlns:a16="http://schemas.microsoft.com/office/drawing/2014/main" id="{4595E149-15E1-4B53-AF55-72F35C7C46F2}"/>
                  </a:ext>
                </a:extLst>
              </p:cNvPr>
              <p:cNvPicPr>
                <a:picLocks noChangeAspect="1"/>
              </p:cNvPicPr>
              <p:nvPr/>
            </p:nvPicPr>
            <p:blipFill>
              <a:blip r:embed="rId8"/>
              <a:stretch>
                <a:fillRect/>
              </a:stretch>
            </p:blipFill>
            <p:spPr>
              <a:xfrm>
                <a:off x="3509746" y="3110781"/>
                <a:ext cx="550169" cy="515955"/>
              </a:xfrm>
              <a:prstGeom prst="rect">
                <a:avLst/>
              </a:prstGeom>
            </p:spPr>
          </p:pic>
          <p:pic>
            <p:nvPicPr>
              <p:cNvPr id="74" name="Picture 73">
                <a:extLst>
                  <a:ext uri="{FF2B5EF4-FFF2-40B4-BE49-F238E27FC236}">
                    <a16:creationId xmlns:a16="http://schemas.microsoft.com/office/drawing/2014/main" id="{563E423D-84C1-4F9C-8DA3-76838BF5C2A2}"/>
                  </a:ext>
                </a:extLst>
              </p:cNvPr>
              <p:cNvPicPr>
                <a:picLocks noChangeAspect="1"/>
              </p:cNvPicPr>
              <p:nvPr/>
            </p:nvPicPr>
            <p:blipFill>
              <a:blip r:embed="rId7"/>
              <a:stretch>
                <a:fillRect/>
              </a:stretch>
            </p:blipFill>
            <p:spPr>
              <a:xfrm rot="1666387">
                <a:off x="3823529" y="3011109"/>
                <a:ext cx="208742" cy="229020"/>
              </a:xfrm>
              <a:prstGeom prst="rect">
                <a:avLst/>
              </a:prstGeom>
            </p:spPr>
          </p:pic>
          <p:pic>
            <p:nvPicPr>
              <p:cNvPr id="71" name="Picture 70">
                <a:extLst>
                  <a:ext uri="{FF2B5EF4-FFF2-40B4-BE49-F238E27FC236}">
                    <a16:creationId xmlns:a16="http://schemas.microsoft.com/office/drawing/2014/main" id="{5EFF886D-5D26-46F7-8C7B-685ADD355F38}"/>
                  </a:ext>
                </a:extLst>
              </p:cNvPr>
              <p:cNvPicPr>
                <a:picLocks noChangeAspect="1"/>
              </p:cNvPicPr>
              <p:nvPr/>
            </p:nvPicPr>
            <p:blipFill rotWithShape="1">
              <a:blip r:embed="rId6"/>
              <a:srcRect b="17902"/>
              <a:stretch/>
            </p:blipFill>
            <p:spPr>
              <a:xfrm rot="20281018">
                <a:off x="3579812" y="3000942"/>
                <a:ext cx="217353" cy="232794"/>
              </a:xfrm>
              <a:prstGeom prst="rect">
                <a:avLst/>
              </a:prstGeom>
            </p:spPr>
          </p:pic>
          <p:pic>
            <p:nvPicPr>
              <p:cNvPr id="69" name="Picture 68">
                <a:extLst>
                  <a:ext uri="{FF2B5EF4-FFF2-40B4-BE49-F238E27FC236}">
                    <a16:creationId xmlns:a16="http://schemas.microsoft.com/office/drawing/2014/main" id="{6E8A3349-A6DF-4BD5-9588-153AA607A28B}"/>
                  </a:ext>
                </a:extLst>
              </p:cNvPr>
              <p:cNvPicPr>
                <a:picLocks noChangeAspect="1"/>
              </p:cNvPicPr>
              <p:nvPr/>
            </p:nvPicPr>
            <p:blipFill rotWithShape="1">
              <a:blip r:embed="rId6"/>
              <a:srcRect b="20795"/>
              <a:stretch/>
            </p:blipFill>
            <p:spPr>
              <a:xfrm>
                <a:off x="3662373" y="2968723"/>
                <a:ext cx="274957" cy="284116"/>
              </a:xfrm>
              <a:prstGeom prst="rect">
                <a:avLst/>
              </a:prstGeom>
            </p:spPr>
          </p:pic>
          <p:pic>
            <p:nvPicPr>
              <p:cNvPr id="72" name="Picture 71">
                <a:extLst>
                  <a:ext uri="{FF2B5EF4-FFF2-40B4-BE49-F238E27FC236}">
                    <a16:creationId xmlns:a16="http://schemas.microsoft.com/office/drawing/2014/main" id="{0C84F415-7FE3-4078-95BE-9F1DEA05E9E4}"/>
                  </a:ext>
                </a:extLst>
              </p:cNvPr>
              <p:cNvPicPr>
                <a:picLocks noChangeAspect="1"/>
              </p:cNvPicPr>
              <p:nvPr/>
            </p:nvPicPr>
            <p:blipFill>
              <a:blip r:embed="rId6"/>
              <a:stretch>
                <a:fillRect/>
              </a:stretch>
            </p:blipFill>
            <p:spPr>
              <a:xfrm rot="366258">
                <a:off x="3771402" y="3014497"/>
                <a:ext cx="209872" cy="273799"/>
              </a:xfrm>
              <a:prstGeom prst="rect">
                <a:avLst/>
              </a:prstGeom>
            </p:spPr>
          </p:pic>
          <p:pic>
            <p:nvPicPr>
              <p:cNvPr id="75" name="Picture 74">
                <a:extLst>
                  <a:ext uri="{FF2B5EF4-FFF2-40B4-BE49-F238E27FC236}">
                    <a16:creationId xmlns:a16="http://schemas.microsoft.com/office/drawing/2014/main" id="{3802E67A-5A45-4675-B905-DA2775E2A149}"/>
                  </a:ext>
                </a:extLst>
              </p:cNvPr>
              <p:cNvPicPr>
                <a:picLocks noChangeAspect="1"/>
              </p:cNvPicPr>
              <p:nvPr/>
            </p:nvPicPr>
            <p:blipFill>
              <a:blip r:embed="rId7"/>
              <a:stretch>
                <a:fillRect/>
              </a:stretch>
            </p:blipFill>
            <p:spPr>
              <a:xfrm rot="20742140">
                <a:off x="3570344" y="3059211"/>
                <a:ext cx="208742" cy="229020"/>
              </a:xfrm>
              <a:prstGeom prst="rect">
                <a:avLst/>
              </a:prstGeom>
            </p:spPr>
          </p:pic>
          <p:pic>
            <p:nvPicPr>
              <p:cNvPr id="73" name="Picture 72">
                <a:extLst>
                  <a:ext uri="{FF2B5EF4-FFF2-40B4-BE49-F238E27FC236}">
                    <a16:creationId xmlns:a16="http://schemas.microsoft.com/office/drawing/2014/main" id="{4341476F-8848-4BC0-9143-6B31CC1C69F7}"/>
                  </a:ext>
                </a:extLst>
              </p:cNvPr>
              <p:cNvPicPr>
                <a:picLocks noChangeAspect="1"/>
              </p:cNvPicPr>
              <p:nvPr/>
            </p:nvPicPr>
            <p:blipFill rotWithShape="1">
              <a:blip r:embed="rId8"/>
              <a:srcRect t="17832"/>
              <a:stretch/>
            </p:blipFill>
            <p:spPr>
              <a:xfrm>
                <a:off x="3507266" y="3202783"/>
                <a:ext cx="550169" cy="423953"/>
              </a:xfrm>
              <a:prstGeom prst="rect">
                <a:avLst/>
              </a:prstGeom>
            </p:spPr>
          </p:pic>
        </p:grpSp>
        <p:sp>
          <p:nvSpPr>
            <p:cNvPr id="79" name="TextBox 78">
              <a:extLst>
                <a:ext uri="{FF2B5EF4-FFF2-40B4-BE49-F238E27FC236}">
                  <a16:creationId xmlns:a16="http://schemas.microsoft.com/office/drawing/2014/main" id="{2A1624D1-0DB8-4EE3-8E55-25DE688A9CBB}"/>
                </a:ext>
              </a:extLst>
            </p:cNvPr>
            <p:cNvSpPr txBox="1"/>
            <p:nvPr/>
          </p:nvSpPr>
          <p:spPr>
            <a:xfrm>
              <a:off x="3548062" y="3224125"/>
              <a:ext cx="445357" cy="139724"/>
            </a:xfrm>
            <a:prstGeom prst="rect">
              <a:avLst/>
            </a:prstGeom>
            <a:noFill/>
          </p:spPr>
          <p:txBody>
            <a:bodyPr wrap="square" rtlCol="0">
              <a:prstTxWarp prst="textCanDown">
                <a:avLst>
                  <a:gd name="adj" fmla="val 29544"/>
                </a:avLst>
              </a:prstTxWarp>
              <a:spAutoFit/>
            </a:bodyPr>
            <a:lstStyle/>
            <a:p>
              <a:pPr algn="ctr"/>
              <a:r>
                <a:rPr lang="en-US" sz="200" dirty="0">
                  <a:solidFill>
                    <a:schemeClr val="bg1">
                      <a:alpha val="54000"/>
                    </a:schemeClr>
                  </a:solidFill>
                </a:rPr>
                <a:t> DATASET  ,</a:t>
              </a:r>
            </a:p>
          </p:txBody>
        </p:sp>
      </p:grpSp>
      <p:pic>
        <p:nvPicPr>
          <p:cNvPr id="84" name="Picture 83">
            <a:extLst>
              <a:ext uri="{FF2B5EF4-FFF2-40B4-BE49-F238E27FC236}">
                <a16:creationId xmlns:a16="http://schemas.microsoft.com/office/drawing/2014/main" id="{AAB78417-5DF0-43DB-B87F-467A268B6633}"/>
              </a:ext>
            </a:extLst>
          </p:cNvPr>
          <p:cNvPicPr>
            <a:picLocks noChangeAspect="1"/>
          </p:cNvPicPr>
          <p:nvPr/>
        </p:nvPicPr>
        <p:blipFill>
          <a:blip r:embed="rId13"/>
          <a:stretch>
            <a:fillRect/>
          </a:stretch>
        </p:blipFill>
        <p:spPr>
          <a:xfrm>
            <a:off x="3429735" y="2785530"/>
            <a:ext cx="711261" cy="755486"/>
          </a:xfrm>
          <a:prstGeom prst="rect">
            <a:avLst/>
          </a:prstGeom>
        </p:spPr>
      </p:pic>
      <p:grpSp>
        <p:nvGrpSpPr>
          <p:cNvPr id="109" name="Group 108">
            <a:extLst>
              <a:ext uri="{FF2B5EF4-FFF2-40B4-BE49-F238E27FC236}">
                <a16:creationId xmlns:a16="http://schemas.microsoft.com/office/drawing/2014/main" id="{572E2BCA-4F4F-4CDF-AD10-9952CADB4D68}"/>
              </a:ext>
            </a:extLst>
          </p:cNvPr>
          <p:cNvGrpSpPr/>
          <p:nvPr/>
        </p:nvGrpSpPr>
        <p:grpSpPr>
          <a:xfrm rot="203859">
            <a:off x="4675366" y="2755163"/>
            <a:ext cx="1376190" cy="1186472"/>
            <a:chOff x="4565351" y="2396231"/>
            <a:chExt cx="1708488" cy="1472960"/>
          </a:xfrm>
        </p:grpSpPr>
        <p:grpSp>
          <p:nvGrpSpPr>
            <p:cNvPr id="88" name="Group 87">
              <a:extLst>
                <a:ext uri="{FF2B5EF4-FFF2-40B4-BE49-F238E27FC236}">
                  <a16:creationId xmlns:a16="http://schemas.microsoft.com/office/drawing/2014/main" id="{70359363-FFFA-469A-808B-C262B51FBBAE}"/>
                </a:ext>
              </a:extLst>
            </p:cNvPr>
            <p:cNvGrpSpPr/>
            <p:nvPr/>
          </p:nvGrpSpPr>
          <p:grpSpPr>
            <a:xfrm rot="1360549" flipV="1">
              <a:off x="4733889" y="3133069"/>
              <a:ext cx="376408" cy="449992"/>
              <a:chOff x="4610909" y="3383441"/>
              <a:chExt cx="458906" cy="548617"/>
            </a:xfrm>
          </p:grpSpPr>
          <p:sp>
            <p:nvSpPr>
              <p:cNvPr id="85" name="Arc 84">
                <a:extLst>
                  <a:ext uri="{FF2B5EF4-FFF2-40B4-BE49-F238E27FC236}">
                    <a16:creationId xmlns:a16="http://schemas.microsoft.com/office/drawing/2014/main" id="{ADD69560-A34D-4CF9-B35B-B8143298669F}"/>
                  </a:ext>
                </a:extLst>
              </p:cNvPr>
              <p:cNvSpPr/>
              <p:nvPr/>
            </p:nvSpPr>
            <p:spPr>
              <a:xfrm rot="20117871">
                <a:off x="4790745" y="3437555"/>
                <a:ext cx="272037" cy="494503"/>
              </a:xfrm>
              <a:prstGeom prst="arc">
                <a:avLst>
                  <a:gd name="adj1" fmla="val 16795301"/>
                  <a:gd name="adj2" fmla="val 20705218"/>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6" name="Arc 85">
                <a:extLst>
                  <a:ext uri="{FF2B5EF4-FFF2-40B4-BE49-F238E27FC236}">
                    <a16:creationId xmlns:a16="http://schemas.microsoft.com/office/drawing/2014/main" id="{594B7D1F-1E63-4CC0-A270-B9573013696F}"/>
                  </a:ext>
                </a:extLst>
              </p:cNvPr>
              <p:cNvSpPr/>
              <p:nvPr/>
            </p:nvSpPr>
            <p:spPr>
              <a:xfrm rot="1716229">
                <a:off x="4610909" y="3383441"/>
                <a:ext cx="458906" cy="275079"/>
              </a:xfrm>
              <a:prstGeom prst="arc">
                <a:avLst>
                  <a:gd name="adj1" fmla="val 15670522"/>
                  <a:gd name="adj2" fmla="val 20705218"/>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pic>
          <p:nvPicPr>
            <p:cNvPr id="83" name="Picture 82" descr="A picture containing indoor, white&#10;&#10;Description automatically generated">
              <a:extLst>
                <a:ext uri="{FF2B5EF4-FFF2-40B4-BE49-F238E27FC236}">
                  <a16:creationId xmlns:a16="http://schemas.microsoft.com/office/drawing/2014/main" id="{2230B326-1838-40E6-BA5C-9E946BC896BF}"/>
                </a:ext>
              </a:extLst>
            </p:cNvPr>
            <p:cNvPicPr>
              <a:picLocks noChangeAspect="1"/>
            </p:cNvPicPr>
            <p:nvPr/>
          </p:nvPicPr>
          <p:blipFill>
            <a:blip r:embed="rId14">
              <a:alphaModFix amt="62000"/>
            </a:blip>
            <a:stretch>
              <a:fillRect/>
            </a:stretch>
          </p:blipFill>
          <p:spPr>
            <a:xfrm>
              <a:off x="4565351" y="3439750"/>
              <a:ext cx="309229" cy="238539"/>
            </a:xfrm>
            <a:prstGeom prst="rect">
              <a:avLst/>
            </a:prstGeom>
          </p:spPr>
        </p:pic>
        <p:sp>
          <p:nvSpPr>
            <p:cNvPr id="97" name="Arc 96">
              <a:extLst>
                <a:ext uri="{FF2B5EF4-FFF2-40B4-BE49-F238E27FC236}">
                  <a16:creationId xmlns:a16="http://schemas.microsoft.com/office/drawing/2014/main" id="{37510CD7-C9A6-4BD9-8787-CA5EB8D4D632}"/>
                </a:ext>
              </a:extLst>
            </p:cNvPr>
            <p:cNvSpPr/>
            <p:nvPr/>
          </p:nvSpPr>
          <p:spPr>
            <a:xfrm rot="967967" flipH="1" flipV="1">
              <a:off x="5346966" y="3313377"/>
              <a:ext cx="801020" cy="395138"/>
            </a:xfrm>
            <a:prstGeom prst="arc">
              <a:avLst>
                <a:gd name="adj1" fmla="val 17459893"/>
                <a:gd name="adj2" fmla="val 20705218"/>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65" name="Picture 64">
              <a:extLst>
                <a:ext uri="{FF2B5EF4-FFF2-40B4-BE49-F238E27FC236}">
                  <a16:creationId xmlns:a16="http://schemas.microsoft.com/office/drawing/2014/main" id="{E62F0999-357F-433E-B554-209F8980095E}"/>
                </a:ext>
              </a:extLst>
            </p:cNvPr>
            <p:cNvPicPr>
              <a:picLocks noChangeAspect="1"/>
            </p:cNvPicPr>
            <p:nvPr/>
          </p:nvPicPr>
          <p:blipFill>
            <a:blip r:embed="rId15"/>
            <a:stretch>
              <a:fillRect/>
            </a:stretch>
          </p:blipFill>
          <p:spPr>
            <a:xfrm rot="19629540">
              <a:off x="4816368" y="2396231"/>
              <a:ext cx="1457471" cy="936728"/>
            </a:xfrm>
            <a:prstGeom prst="rect">
              <a:avLst/>
            </a:prstGeom>
          </p:spPr>
        </p:pic>
        <p:sp>
          <p:nvSpPr>
            <p:cNvPr id="101" name="Arc 100">
              <a:extLst>
                <a:ext uri="{FF2B5EF4-FFF2-40B4-BE49-F238E27FC236}">
                  <a16:creationId xmlns:a16="http://schemas.microsoft.com/office/drawing/2014/main" id="{58BD8CAE-F7FE-4F26-AC21-A6A560E9B794}"/>
                </a:ext>
              </a:extLst>
            </p:cNvPr>
            <p:cNvSpPr/>
            <p:nvPr/>
          </p:nvSpPr>
          <p:spPr>
            <a:xfrm rot="632857" flipH="1" flipV="1">
              <a:off x="5346966" y="3237919"/>
              <a:ext cx="801020" cy="395138"/>
            </a:xfrm>
            <a:prstGeom prst="arc">
              <a:avLst>
                <a:gd name="adj1" fmla="val 17834731"/>
                <a:gd name="adj2" fmla="val 20705218"/>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2" name="Arc 101">
              <a:extLst>
                <a:ext uri="{FF2B5EF4-FFF2-40B4-BE49-F238E27FC236}">
                  <a16:creationId xmlns:a16="http://schemas.microsoft.com/office/drawing/2014/main" id="{B7B4AF3A-BFED-4A67-9443-6DE4EB6D72B1}"/>
                </a:ext>
              </a:extLst>
            </p:cNvPr>
            <p:cNvSpPr/>
            <p:nvPr/>
          </p:nvSpPr>
          <p:spPr>
            <a:xfrm rot="166382" flipH="1" flipV="1">
              <a:off x="5344877" y="3166787"/>
              <a:ext cx="801020" cy="395138"/>
            </a:xfrm>
            <a:prstGeom prst="arc">
              <a:avLst>
                <a:gd name="adj1" fmla="val 17723539"/>
                <a:gd name="adj2" fmla="val 20705218"/>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67" name="Picture 66" descr="A picture containing indoor, white&#10;&#10;Description automatically generated">
              <a:extLst>
                <a:ext uri="{FF2B5EF4-FFF2-40B4-BE49-F238E27FC236}">
                  <a16:creationId xmlns:a16="http://schemas.microsoft.com/office/drawing/2014/main" id="{8D453694-6032-4F4F-87B4-F90D714C198A}"/>
                </a:ext>
              </a:extLst>
            </p:cNvPr>
            <p:cNvPicPr>
              <a:picLocks noChangeAspect="1"/>
            </p:cNvPicPr>
            <p:nvPr/>
          </p:nvPicPr>
          <p:blipFill>
            <a:blip r:embed="rId14">
              <a:alphaModFix amt="62000"/>
            </a:blip>
            <a:stretch>
              <a:fillRect/>
            </a:stretch>
          </p:blipFill>
          <p:spPr>
            <a:xfrm>
              <a:off x="5610978" y="3435488"/>
              <a:ext cx="562229" cy="433703"/>
            </a:xfrm>
            <a:prstGeom prst="rect">
              <a:avLst/>
            </a:prstGeom>
          </p:spPr>
        </p:pic>
      </p:grpSp>
      <p:pic>
        <p:nvPicPr>
          <p:cNvPr id="105" name="Picture 4" descr="http://orig03.deviantart.net/83ca/f/2014/156/3/a/pre_cut_blank_spiral_notebook_page_by_bnspyrd-d2pdlv3.png">
            <a:extLst>
              <a:ext uri="{FF2B5EF4-FFF2-40B4-BE49-F238E27FC236}">
                <a16:creationId xmlns:a16="http://schemas.microsoft.com/office/drawing/2014/main" id="{71C072D4-A64B-4AA1-B4D2-BC6B1462C011}"/>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7594895" y="4204485"/>
            <a:ext cx="881823" cy="1228074"/>
          </a:xfrm>
          <a:prstGeom prst="rect">
            <a:avLst/>
          </a:prstGeom>
          <a:noFill/>
          <a:effectLst>
            <a:outerShdw blurRad="1270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AB744821-982E-4C8A-90D9-0EF466F204B8}"/>
              </a:ext>
            </a:extLst>
          </p:cNvPr>
          <p:cNvSpPr/>
          <p:nvPr/>
        </p:nvSpPr>
        <p:spPr>
          <a:xfrm>
            <a:off x="7760991" y="4258470"/>
            <a:ext cx="596638" cy="230832"/>
          </a:xfrm>
          <a:prstGeom prst="rect">
            <a:avLst/>
          </a:prstGeom>
          <a:noFill/>
          <a:ln>
            <a:noFill/>
          </a:ln>
        </p:spPr>
        <p:txBody>
          <a:bodyPr wrap="none">
            <a:spAutoFit/>
          </a:bodyPr>
          <a:lstStyle/>
          <a:p>
            <a:r>
              <a:rPr lang="en-US" sz="900" b="1" dirty="0">
                <a:solidFill>
                  <a:schemeClr val="tx1">
                    <a:alpha val="56000"/>
                  </a:schemeClr>
                </a:solidFill>
              </a:rPr>
              <a:t>RESULTS</a:t>
            </a:r>
          </a:p>
        </p:txBody>
      </p:sp>
      <p:cxnSp>
        <p:nvCxnSpPr>
          <p:cNvPr id="114" name="Straight Connector 113">
            <a:extLst>
              <a:ext uri="{FF2B5EF4-FFF2-40B4-BE49-F238E27FC236}">
                <a16:creationId xmlns:a16="http://schemas.microsoft.com/office/drawing/2014/main" id="{AF6F4A0D-E65C-4F34-9848-7D68B5F8F5AF}"/>
              </a:ext>
            </a:extLst>
          </p:cNvPr>
          <p:cNvCxnSpPr/>
          <p:nvPr/>
        </p:nvCxnSpPr>
        <p:spPr>
          <a:xfrm>
            <a:off x="7742663" y="4541160"/>
            <a:ext cx="630821" cy="0"/>
          </a:xfrm>
          <a:prstGeom prst="line">
            <a:avLst/>
          </a:prstGeom>
          <a:ln w="19050">
            <a:solidFill>
              <a:srgbClr val="F2F2F2"/>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2669EEC-B74D-4FDE-829F-8AC64CD13330}"/>
              </a:ext>
            </a:extLst>
          </p:cNvPr>
          <p:cNvCxnSpPr/>
          <p:nvPr/>
        </p:nvCxnSpPr>
        <p:spPr>
          <a:xfrm>
            <a:off x="7742663" y="4637056"/>
            <a:ext cx="630821" cy="0"/>
          </a:xfrm>
          <a:prstGeom prst="line">
            <a:avLst/>
          </a:prstGeom>
          <a:ln w="19050">
            <a:solidFill>
              <a:srgbClr val="F2F2F2"/>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40CD94A-0C00-437C-B164-B329395FEC9A}"/>
              </a:ext>
            </a:extLst>
          </p:cNvPr>
          <p:cNvCxnSpPr/>
          <p:nvPr/>
        </p:nvCxnSpPr>
        <p:spPr>
          <a:xfrm>
            <a:off x="7742663" y="4732952"/>
            <a:ext cx="630821" cy="0"/>
          </a:xfrm>
          <a:prstGeom prst="line">
            <a:avLst/>
          </a:prstGeom>
          <a:ln w="19050">
            <a:solidFill>
              <a:srgbClr val="F2F2F2"/>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050C6B9D-3F39-405E-938E-EAC9200C5F01}"/>
              </a:ext>
            </a:extLst>
          </p:cNvPr>
          <p:cNvCxnSpPr/>
          <p:nvPr/>
        </p:nvCxnSpPr>
        <p:spPr>
          <a:xfrm>
            <a:off x="7742663" y="4924744"/>
            <a:ext cx="630821" cy="0"/>
          </a:xfrm>
          <a:prstGeom prst="line">
            <a:avLst/>
          </a:prstGeom>
          <a:ln w="19050">
            <a:solidFill>
              <a:srgbClr val="F2F2F2"/>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C9986847-09BA-46FF-9E21-4311D048C00E}"/>
              </a:ext>
            </a:extLst>
          </p:cNvPr>
          <p:cNvCxnSpPr/>
          <p:nvPr/>
        </p:nvCxnSpPr>
        <p:spPr>
          <a:xfrm>
            <a:off x="7742663" y="5020640"/>
            <a:ext cx="630821" cy="0"/>
          </a:xfrm>
          <a:prstGeom prst="line">
            <a:avLst/>
          </a:prstGeom>
          <a:ln w="19050">
            <a:solidFill>
              <a:srgbClr val="F2F2F2"/>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DE18A32A-F5C2-4835-947D-741AE6F4E31F}"/>
              </a:ext>
            </a:extLst>
          </p:cNvPr>
          <p:cNvCxnSpPr/>
          <p:nvPr/>
        </p:nvCxnSpPr>
        <p:spPr>
          <a:xfrm>
            <a:off x="7742663" y="5116536"/>
            <a:ext cx="630821" cy="0"/>
          </a:xfrm>
          <a:prstGeom prst="line">
            <a:avLst/>
          </a:prstGeom>
          <a:ln w="19050">
            <a:solidFill>
              <a:srgbClr val="F2F2F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BB9B7227-0ECD-4E7C-86EE-935FD826D2A1}"/>
              </a:ext>
            </a:extLst>
          </p:cNvPr>
          <p:cNvCxnSpPr/>
          <p:nvPr/>
        </p:nvCxnSpPr>
        <p:spPr>
          <a:xfrm>
            <a:off x="7742663" y="5212432"/>
            <a:ext cx="630821" cy="0"/>
          </a:xfrm>
          <a:prstGeom prst="line">
            <a:avLst/>
          </a:prstGeom>
          <a:ln w="19050">
            <a:solidFill>
              <a:srgbClr val="F2F2F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5F0A464C-6603-4135-80F7-234857EEA7C0}"/>
              </a:ext>
            </a:extLst>
          </p:cNvPr>
          <p:cNvCxnSpPr/>
          <p:nvPr/>
        </p:nvCxnSpPr>
        <p:spPr>
          <a:xfrm>
            <a:off x="7742663" y="5308328"/>
            <a:ext cx="630821" cy="0"/>
          </a:xfrm>
          <a:prstGeom prst="line">
            <a:avLst/>
          </a:prstGeom>
          <a:ln w="19050">
            <a:solidFill>
              <a:srgbClr val="F2F2F2"/>
            </a:solidFill>
          </a:ln>
          <a:effectLst/>
        </p:spPr>
        <p:style>
          <a:lnRef idx="2">
            <a:schemeClr val="accent1"/>
          </a:lnRef>
          <a:fillRef idx="0">
            <a:schemeClr val="accent1"/>
          </a:fillRef>
          <a:effectRef idx="1">
            <a:schemeClr val="accent1"/>
          </a:effectRef>
          <a:fontRef idx="minor">
            <a:schemeClr val="tx1"/>
          </a:fontRef>
        </p:style>
      </p:cxnSp>
      <p:pic>
        <p:nvPicPr>
          <p:cNvPr id="107" name="Picture 106">
            <a:extLst>
              <a:ext uri="{FF2B5EF4-FFF2-40B4-BE49-F238E27FC236}">
                <a16:creationId xmlns:a16="http://schemas.microsoft.com/office/drawing/2014/main" id="{E778CA16-BE6F-49AE-92FD-7E432A0EB7EF}"/>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rot="4913277">
            <a:off x="7793658" y="4679181"/>
            <a:ext cx="702388" cy="530361"/>
          </a:xfrm>
          <a:prstGeom prst="rect">
            <a:avLst/>
          </a:prstGeom>
          <a:noFill/>
          <a:effectLst>
            <a:outerShdw blurRad="12700" dist="25400" dir="3000000" algn="tl" rotWithShape="0">
              <a:prstClr val="black">
                <a:alpha val="15000"/>
              </a:prstClr>
            </a:outerShdw>
          </a:effectLst>
        </p:spPr>
      </p:pic>
      <p:pic>
        <p:nvPicPr>
          <p:cNvPr id="110" name="Picture 109">
            <a:extLst>
              <a:ext uri="{FF2B5EF4-FFF2-40B4-BE49-F238E27FC236}">
                <a16:creationId xmlns:a16="http://schemas.microsoft.com/office/drawing/2014/main" id="{35FE8CDA-792C-4844-AFC1-1AB8D61F4EDE}"/>
              </a:ext>
            </a:extLst>
          </p:cNvPr>
          <p:cNvPicPr>
            <a:picLocks noChangeAspect="1"/>
          </p:cNvPicPr>
          <p:nvPr/>
        </p:nvPicPr>
        <p:blipFill>
          <a:blip r:embed="rId3"/>
          <a:stretch>
            <a:fillRect/>
          </a:stretch>
        </p:blipFill>
        <p:spPr>
          <a:xfrm>
            <a:off x="6031644" y="4627265"/>
            <a:ext cx="596420" cy="499329"/>
          </a:xfrm>
          <a:prstGeom prst="rect">
            <a:avLst/>
          </a:prstGeom>
          <a:effectLst>
            <a:outerShdw blurRad="50800" dist="38100" dir="2700000" algn="tl" rotWithShape="0">
              <a:prstClr val="black">
                <a:alpha val="10000"/>
              </a:prstClr>
            </a:outerShdw>
          </a:effectLst>
        </p:spPr>
      </p:pic>
    </p:spTree>
    <p:extLst>
      <p:ext uri="{BB962C8B-B14F-4D97-AF65-F5344CB8AC3E}">
        <p14:creationId xmlns:p14="http://schemas.microsoft.com/office/powerpoint/2010/main" val="1724898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EB8C44-B21D-4905-82B6-FBEB3F0AAF77}"/>
              </a:ext>
            </a:extLst>
          </p:cNvPr>
          <p:cNvSpPr>
            <a:spLocks noGrp="1"/>
          </p:cNvSpPr>
          <p:nvPr>
            <p:ph type="sldNum" sz="quarter" idx="12"/>
          </p:nvPr>
        </p:nvSpPr>
        <p:spPr/>
        <p:txBody>
          <a:bodyPr/>
          <a:lstStyle/>
          <a:p>
            <a:fld id="{A8160BDD-7155-D744-B749-9730458604AD}" type="slidenum">
              <a:rPr lang="en-US" smtClean="0"/>
              <a:pPr/>
              <a:t>14</a:t>
            </a:fld>
            <a:endParaRPr lang="en-US" dirty="0"/>
          </a:p>
        </p:txBody>
      </p:sp>
      <p:sp>
        <p:nvSpPr>
          <p:cNvPr id="3" name="Content Placeholder 2">
            <a:extLst>
              <a:ext uri="{FF2B5EF4-FFF2-40B4-BE49-F238E27FC236}">
                <a16:creationId xmlns:a16="http://schemas.microsoft.com/office/drawing/2014/main" id="{C429C02A-26E7-4636-9998-64AC364A1DF7}"/>
              </a:ext>
            </a:extLst>
          </p:cNvPr>
          <p:cNvSpPr>
            <a:spLocks noGrp="1"/>
          </p:cNvSpPr>
          <p:nvPr>
            <p:ph idx="1"/>
          </p:nvPr>
        </p:nvSpPr>
        <p:spPr/>
        <p:txBody>
          <a:bodyPr/>
          <a:lstStyle/>
          <a:p>
            <a:r>
              <a:rPr lang="en-US" dirty="0"/>
              <a:t>AI/ML projects</a:t>
            </a:r>
          </a:p>
          <a:p>
            <a:pPr lvl="1"/>
            <a:r>
              <a:rPr lang="en-US" dirty="0"/>
              <a:t>Are different from traditional IT or software development projects.</a:t>
            </a:r>
          </a:p>
          <a:p>
            <a:pPr lvl="1"/>
            <a:r>
              <a:rPr lang="en-US" dirty="0"/>
              <a:t>Are very dependent on the quantity, quality, and type of data.</a:t>
            </a:r>
          </a:p>
          <a:p>
            <a:pPr lvl="1"/>
            <a:r>
              <a:rPr lang="en-US" dirty="0"/>
              <a:t>May be driven by speculation that clues hidden within existing data may help to solve a problem or improve business performance in some way.</a:t>
            </a:r>
          </a:p>
          <a:p>
            <a:pPr lvl="1"/>
            <a:r>
              <a:rPr lang="en-US" dirty="0"/>
              <a:t>May require exploration and research to answer questions such as:</a:t>
            </a:r>
          </a:p>
          <a:p>
            <a:pPr lvl="2"/>
            <a:r>
              <a:rPr lang="en-US" dirty="0"/>
              <a:t>What data is available?</a:t>
            </a:r>
          </a:p>
          <a:p>
            <a:pPr lvl="2"/>
            <a:r>
              <a:rPr lang="en-US" dirty="0"/>
              <a:t>How does the data relate to the problems the organization wants to solve?</a:t>
            </a:r>
          </a:p>
          <a:p>
            <a:pPr lvl="2"/>
            <a:r>
              <a:rPr lang="en-US" dirty="0"/>
              <a:t>What ML or AI method might be most appropriate to use?</a:t>
            </a:r>
          </a:p>
          <a:p>
            <a:pPr lvl="2"/>
            <a:r>
              <a:rPr lang="en-US" dirty="0"/>
              <a:t>How should success be measured?</a:t>
            </a:r>
          </a:p>
          <a:p>
            <a:pPr lvl="1"/>
            <a:r>
              <a:rPr lang="en-US" dirty="0"/>
              <a:t>Upon answering these questions you might either:</a:t>
            </a:r>
          </a:p>
          <a:p>
            <a:pPr marL="1257300" lvl="2" indent="-342900">
              <a:buFont typeface="+mj-lt"/>
              <a:buAutoNum type="alphaLcParenR"/>
            </a:pPr>
            <a:r>
              <a:rPr lang="en-US" dirty="0"/>
              <a:t>Determine that a more traditional approach is more efficient or cost-effective than AI/ML.</a:t>
            </a:r>
          </a:p>
          <a:p>
            <a:pPr marL="1257300" lvl="2" indent="-342900">
              <a:buFont typeface="+mj-lt"/>
              <a:buAutoNum type="alphaLcParenR"/>
            </a:pPr>
            <a:r>
              <a:rPr lang="en-US" dirty="0"/>
              <a:t>Confirm the benefits of using AI/ML on the project.</a:t>
            </a:r>
          </a:p>
          <a:p>
            <a:pPr marL="457200"/>
            <a:r>
              <a:rPr lang="en-US" dirty="0"/>
              <a:t>Work in the exploration and research stage requires one to operate like a researcher or data scientist.</a:t>
            </a:r>
          </a:p>
          <a:p>
            <a:endParaRPr lang="en-US" dirty="0"/>
          </a:p>
        </p:txBody>
      </p:sp>
      <p:sp>
        <p:nvSpPr>
          <p:cNvPr id="4" name="Title 3">
            <a:extLst>
              <a:ext uri="{FF2B5EF4-FFF2-40B4-BE49-F238E27FC236}">
                <a16:creationId xmlns:a16="http://schemas.microsoft.com/office/drawing/2014/main" id="{A4E956B8-125E-495F-9FC4-DBE24169FE63}"/>
              </a:ext>
            </a:extLst>
          </p:cNvPr>
          <p:cNvSpPr>
            <a:spLocks noGrp="1"/>
          </p:cNvSpPr>
          <p:nvPr>
            <p:ph type="title"/>
          </p:nvPr>
        </p:nvSpPr>
        <p:spPr/>
        <p:txBody>
          <a:bodyPr/>
          <a:lstStyle/>
          <a:p>
            <a:r>
              <a:rPr lang="en-US" dirty="0"/>
              <a:t>Data Science Skillset</a:t>
            </a:r>
          </a:p>
        </p:txBody>
      </p:sp>
    </p:spTree>
    <p:extLst>
      <p:ext uri="{BB962C8B-B14F-4D97-AF65-F5344CB8AC3E}">
        <p14:creationId xmlns:p14="http://schemas.microsoft.com/office/powerpoint/2010/main" val="1486284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EB8C44-B21D-4905-82B6-FBEB3F0AAF77}"/>
              </a:ext>
            </a:extLst>
          </p:cNvPr>
          <p:cNvSpPr>
            <a:spLocks noGrp="1"/>
          </p:cNvSpPr>
          <p:nvPr>
            <p:ph type="sldNum" sz="quarter" idx="12"/>
          </p:nvPr>
        </p:nvSpPr>
        <p:spPr/>
        <p:txBody>
          <a:bodyPr/>
          <a:lstStyle/>
          <a:p>
            <a:fld id="{A8160BDD-7155-D744-B749-9730458604AD}" type="slidenum">
              <a:rPr lang="en-US" smtClean="0"/>
              <a:pPr/>
              <a:t>15</a:t>
            </a:fld>
            <a:endParaRPr lang="en-US" dirty="0"/>
          </a:p>
        </p:txBody>
      </p:sp>
      <p:sp>
        <p:nvSpPr>
          <p:cNvPr id="3" name="Content Placeholder 2">
            <a:extLst>
              <a:ext uri="{FF2B5EF4-FFF2-40B4-BE49-F238E27FC236}">
                <a16:creationId xmlns:a16="http://schemas.microsoft.com/office/drawing/2014/main" id="{C429C02A-26E7-4636-9998-64AC364A1DF7}"/>
              </a:ext>
            </a:extLst>
          </p:cNvPr>
          <p:cNvSpPr>
            <a:spLocks noGrp="1"/>
          </p:cNvSpPr>
          <p:nvPr>
            <p:ph idx="1"/>
          </p:nvPr>
        </p:nvSpPr>
        <p:spPr/>
        <p:txBody>
          <a:bodyPr/>
          <a:lstStyle/>
          <a:p>
            <a:r>
              <a:rPr lang="en-US" dirty="0"/>
              <a:t>Once the research phase is done and you must develop the solution:</a:t>
            </a:r>
          </a:p>
          <a:p>
            <a:pPr lvl="1"/>
            <a:r>
              <a:rPr lang="en-US" dirty="0"/>
              <a:t>The work may become more like a traditional IT or software development project.</a:t>
            </a:r>
          </a:p>
          <a:p>
            <a:pPr lvl="1"/>
            <a:r>
              <a:rPr lang="en-US" dirty="0"/>
              <a:t>It becomes necessary to answer questions such as:</a:t>
            </a:r>
          </a:p>
          <a:p>
            <a:pPr lvl="2"/>
            <a:r>
              <a:rPr lang="en-US" dirty="0"/>
              <a:t>Should a data pipeline be constructed to support the model, and if it should, then how?</a:t>
            </a:r>
          </a:p>
          <a:p>
            <a:pPr lvl="2"/>
            <a:r>
              <a:rPr lang="en-US" dirty="0"/>
              <a:t>How should the solution be developed and deployed to perform adequately at scale and allow for growth and future improvements?</a:t>
            </a:r>
          </a:p>
          <a:p>
            <a:pPr lvl="2"/>
            <a:r>
              <a:rPr lang="en-US" dirty="0"/>
              <a:t>How should the system be maintained to keep it running optimally?</a:t>
            </a:r>
          </a:p>
          <a:p>
            <a:r>
              <a:rPr lang="en-US" dirty="0"/>
              <a:t>In many organizations, the lines between traditional job roles have blurred. </a:t>
            </a:r>
          </a:p>
          <a:p>
            <a:pPr lvl="1"/>
            <a:r>
              <a:rPr lang="en-US" dirty="0"/>
              <a:t>DevOps—combining development and operations responsibilities</a:t>
            </a:r>
          </a:p>
          <a:p>
            <a:pPr lvl="1"/>
            <a:r>
              <a:rPr lang="en-US" dirty="0"/>
              <a:t>Software developers who also happen to be skilled data scientists</a:t>
            </a:r>
          </a:p>
          <a:p>
            <a:r>
              <a:rPr lang="en-US" dirty="0"/>
              <a:t>Important to recognize the shift in skillsets at different points in an AI/ML project, and make sure that people with the right skillsets are involved at the right time.</a:t>
            </a:r>
          </a:p>
          <a:p>
            <a:r>
              <a:rPr lang="en-US" dirty="0"/>
              <a:t>Some problems may require hardware you don't have:</a:t>
            </a:r>
          </a:p>
          <a:p>
            <a:pPr lvl="1"/>
            <a:r>
              <a:rPr lang="en-US" dirty="0"/>
              <a:t>GPUs</a:t>
            </a:r>
          </a:p>
          <a:p>
            <a:pPr lvl="1"/>
            <a:r>
              <a:rPr lang="en-US" dirty="0"/>
              <a:t>Computer clusters</a:t>
            </a:r>
          </a:p>
          <a:p>
            <a:pPr lvl="1"/>
            <a:r>
              <a:rPr lang="en-US" dirty="0"/>
              <a:t>Cloud services</a:t>
            </a:r>
          </a:p>
          <a:p>
            <a:r>
              <a:rPr lang="en-US" dirty="0"/>
              <a:t>These systems require additional skillsets in the organization.</a:t>
            </a:r>
          </a:p>
        </p:txBody>
      </p:sp>
      <p:sp>
        <p:nvSpPr>
          <p:cNvPr id="4" name="Title 3">
            <a:extLst>
              <a:ext uri="{FF2B5EF4-FFF2-40B4-BE49-F238E27FC236}">
                <a16:creationId xmlns:a16="http://schemas.microsoft.com/office/drawing/2014/main" id="{A4E956B8-125E-495F-9FC4-DBE24169FE63}"/>
              </a:ext>
            </a:extLst>
          </p:cNvPr>
          <p:cNvSpPr>
            <a:spLocks noGrp="1"/>
          </p:cNvSpPr>
          <p:nvPr>
            <p:ph type="title"/>
          </p:nvPr>
        </p:nvSpPr>
        <p:spPr/>
        <p:txBody>
          <a:bodyPr/>
          <a:lstStyle/>
          <a:p>
            <a:r>
              <a:rPr lang="en-US" dirty="0"/>
              <a:t>Traditional IT Skillsets</a:t>
            </a:r>
          </a:p>
        </p:txBody>
      </p:sp>
    </p:spTree>
    <p:extLst>
      <p:ext uri="{BB962C8B-B14F-4D97-AF65-F5344CB8AC3E}">
        <p14:creationId xmlns:p14="http://schemas.microsoft.com/office/powerpoint/2010/main" val="1568564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16EDF-FCB6-4E7C-89A2-1F15BD0A671C}"/>
              </a:ext>
            </a:extLst>
          </p:cNvPr>
          <p:cNvSpPr>
            <a:spLocks noGrp="1"/>
          </p:cNvSpPr>
          <p:nvPr>
            <p:ph type="sldNum" sz="quarter" idx="12"/>
          </p:nvPr>
        </p:nvSpPr>
        <p:spPr/>
        <p:txBody>
          <a:bodyPr/>
          <a:lstStyle/>
          <a:p>
            <a:fld id="{A8160BDD-7155-D744-B749-9730458604AD}" type="slidenum">
              <a:rPr lang="en-US" smtClean="0"/>
              <a:pPr/>
              <a:t>16</a:t>
            </a:fld>
            <a:endParaRPr lang="en-US" dirty="0"/>
          </a:p>
        </p:txBody>
      </p:sp>
      <p:sp>
        <p:nvSpPr>
          <p:cNvPr id="3" name="Content Placeholder 2">
            <a:extLst>
              <a:ext uri="{FF2B5EF4-FFF2-40B4-BE49-F238E27FC236}">
                <a16:creationId xmlns:a16="http://schemas.microsoft.com/office/drawing/2014/main" id="{62A2F57A-13BE-437C-91FC-716BB48C3C40}"/>
              </a:ext>
            </a:extLst>
          </p:cNvPr>
          <p:cNvSpPr>
            <a:spLocks noGrp="1"/>
          </p:cNvSpPr>
          <p:nvPr>
            <p:ph idx="1"/>
          </p:nvPr>
        </p:nvSpPr>
        <p:spPr>
          <a:xfrm>
            <a:off x="341925" y="1302040"/>
            <a:ext cx="8460149" cy="4920960"/>
          </a:xfrm>
        </p:spPr>
        <p:txBody>
          <a:bodyPr/>
          <a:lstStyle/>
          <a:p>
            <a:r>
              <a:rPr lang="en-US" dirty="0"/>
              <a:t>Machine learning models:</a:t>
            </a:r>
          </a:p>
          <a:p>
            <a:pPr lvl="1"/>
            <a:r>
              <a:rPr lang="en-US" dirty="0"/>
              <a:t>Are trained on </a:t>
            </a:r>
            <a:r>
              <a:rPr lang="en-US" i="1" dirty="0"/>
              <a:t>historical data </a:t>
            </a:r>
            <a:r>
              <a:rPr lang="en-US" dirty="0"/>
              <a:t>so the finished model can make predictions about the </a:t>
            </a:r>
            <a:r>
              <a:rPr lang="en-US" i="1" dirty="0"/>
              <a:t>future.</a:t>
            </a:r>
            <a:endParaRPr lang="en-US" dirty="0"/>
          </a:p>
          <a:p>
            <a:pPr lvl="1"/>
            <a:r>
              <a:rPr lang="en-US" dirty="0"/>
              <a:t>May become less effective over time due to </a:t>
            </a:r>
            <a:r>
              <a:rPr lang="en-US" b="1" dirty="0"/>
              <a:t>concept drift</a:t>
            </a:r>
            <a:r>
              <a:rPr lang="en-US" dirty="0"/>
              <a:t>.</a:t>
            </a:r>
          </a:p>
          <a:p>
            <a:endParaRPr lang="en-US" dirty="0"/>
          </a:p>
          <a:p>
            <a:endParaRPr lang="en-US" dirty="0"/>
          </a:p>
          <a:p>
            <a:pPr marL="0" indent="0">
              <a:buNone/>
            </a:pPr>
            <a:endParaRPr lang="en-US" dirty="0"/>
          </a:p>
          <a:p>
            <a:r>
              <a:rPr lang="en-US" dirty="0"/>
              <a:t>Should be considered when planning how models will be maintained in projects where a machine learning model is integrated into a long-term software solution.</a:t>
            </a:r>
          </a:p>
        </p:txBody>
      </p:sp>
      <p:sp>
        <p:nvSpPr>
          <p:cNvPr id="4" name="Title 3">
            <a:extLst>
              <a:ext uri="{FF2B5EF4-FFF2-40B4-BE49-F238E27FC236}">
                <a16:creationId xmlns:a16="http://schemas.microsoft.com/office/drawing/2014/main" id="{FE8B7395-9ECA-4D7F-AA88-F032CCF3F71E}"/>
              </a:ext>
            </a:extLst>
          </p:cNvPr>
          <p:cNvSpPr>
            <a:spLocks noGrp="1"/>
          </p:cNvSpPr>
          <p:nvPr>
            <p:ph type="title"/>
          </p:nvPr>
        </p:nvSpPr>
        <p:spPr/>
        <p:txBody>
          <a:bodyPr/>
          <a:lstStyle/>
          <a:p>
            <a:r>
              <a:rPr lang="en-US" dirty="0"/>
              <a:t>Concept Drift</a:t>
            </a:r>
          </a:p>
        </p:txBody>
      </p:sp>
      <p:pic>
        <p:nvPicPr>
          <p:cNvPr id="5" name="Picture 100" descr="book">
            <a:extLst>
              <a:ext uri="{FF2B5EF4-FFF2-40B4-BE49-F238E27FC236}">
                <a16:creationId xmlns:a16="http://schemas.microsoft.com/office/drawing/2014/main" id="{E56086BD-BA5B-463A-89DE-CABDA42A7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077" y="2292329"/>
            <a:ext cx="867375" cy="75895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2">
            <a:extLst>
              <a:ext uri="{FF2B5EF4-FFF2-40B4-BE49-F238E27FC236}">
                <a16:creationId xmlns:a16="http://schemas.microsoft.com/office/drawing/2014/main" id="{0B832F95-234B-4E29-A27F-1FE5FA8136D2}"/>
              </a:ext>
            </a:extLst>
          </p:cNvPr>
          <p:cNvSpPr txBox="1">
            <a:spLocks/>
          </p:cNvSpPr>
          <p:nvPr/>
        </p:nvSpPr>
        <p:spPr>
          <a:xfrm>
            <a:off x="2320076" y="2375171"/>
            <a:ext cx="6803011" cy="762000"/>
          </a:xfrm>
          <a:prstGeom prst="rect">
            <a:avLst/>
          </a:prstGeom>
        </p:spPr>
        <p:txBody>
          <a:bodyPr/>
          <a:lstStyle>
            <a:lvl1pPr marL="0" indent="0" algn="l" defTabSz="457200" rtl="0" eaLnBrk="1" latinLnBrk="0" hangingPunct="1">
              <a:spcBef>
                <a:spcPct val="200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Concept Drift</a:t>
            </a:r>
            <a:r>
              <a:rPr lang="en-US" dirty="0"/>
              <a:t>: Statistical properties of the target variable that the model is trying to predict change over time, resulting in less effective predictions.</a:t>
            </a:r>
          </a:p>
        </p:txBody>
      </p:sp>
    </p:spTree>
    <p:extLst>
      <p:ext uri="{BB962C8B-B14F-4D97-AF65-F5344CB8AC3E}">
        <p14:creationId xmlns:p14="http://schemas.microsoft.com/office/powerpoint/2010/main" val="2050874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E35F68-5B9A-40CD-AAC3-0AD1E77CDC17}"/>
              </a:ext>
            </a:extLst>
          </p:cNvPr>
          <p:cNvSpPr>
            <a:spLocks noGrp="1"/>
          </p:cNvSpPr>
          <p:nvPr>
            <p:ph type="sldNum" sz="quarter" idx="12"/>
          </p:nvPr>
        </p:nvSpPr>
        <p:spPr/>
        <p:txBody>
          <a:bodyPr/>
          <a:lstStyle/>
          <a:p>
            <a:fld id="{A8160BDD-7155-D744-B749-9730458604AD}" type="slidenum">
              <a:rPr lang="en-US" smtClean="0"/>
              <a:pPr/>
              <a:t>17</a:t>
            </a:fld>
            <a:endParaRPr lang="en-US" dirty="0"/>
          </a:p>
        </p:txBody>
      </p:sp>
      <p:sp>
        <p:nvSpPr>
          <p:cNvPr id="3" name="Content Placeholder 2">
            <a:extLst>
              <a:ext uri="{FF2B5EF4-FFF2-40B4-BE49-F238E27FC236}">
                <a16:creationId xmlns:a16="http://schemas.microsoft.com/office/drawing/2014/main" id="{EF98CD53-5791-49FC-86C4-B9CA07AA6472}"/>
              </a:ext>
            </a:extLst>
          </p:cNvPr>
          <p:cNvSpPr>
            <a:spLocks noGrp="1"/>
          </p:cNvSpPr>
          <p:nvPr>
            <p:ph idx="1"/>
          </p:nvPr>
        </p:nvSpPr>
        <p:spPr/>
        <p:txBody>
          <a:bodyPr/>
          <a:lstStyle/>
          <a:p>
            <a:r>
              <a:rPr lang="en-US" dirty="0"/>
              <a:t>After you devote extensive time and resources to develop and refine models: </a:t>
            </a:r>
          </a:p>
          <a:p>
            <a:pPr lvl="1"/>
            <a:r>
              <a:rPr lang="en-US" dirty="0"/>
              <a:t>You may have to develop a new model to solve a similar problem. </a:t>
            </a:r>
          </a:p>
          <a:p>
            <a:pPr lvl="1"/>
            <a:r>
              <a:rPr lang="en-US" dirty="0"/>
              <a:t>You may have to update an old model, perhaps because of concept drift.</a:t>
            </a:r>
          </a:p>
          <a:p>
            <a:r>
              <a:rPr lang="en-US" dirty="0"/>
              <a:t>Transfer learning:</a:t>
            </a:r>
          </a:p>
          <a:p>
            <a:pPr lvl="1"/>
            <a:r>
              <a:rPr lang="en-US" dirty="0"/>
              <a:t>Enables you to build on the previous model, rather than starting over from scratch.</a:t>
            </a:r>
          </a:p>
          <a:p>
            <a:pPr lvl="1"/>
            <a:r>
              <a:rPr lang="en-US" dirty="0"/>
              <a:t>Can speed up the training process and improve the performance of your new model.</a:t>
            </a:r>
          </a:p>
        </p:txBody>
      </p:sp>
      <p:sp>
        <p:nvSpPr>
          <p:cNvPr id="4" name="Title 3">
            <a:extLst>
              <a:ext uri="{FF2B5EF4-FFF2-40B4-BE49-F238E27FC236}">
                <a16:creationId xmlns:a16="http://schemas.microsoft.com/office/drawing/2014/main" id="{D6334D4F-F691-4FD2-96B2-9F77D795124A}"/>
              </a:ext>
            </a:extLst>
          </p:cNvPr>
          <p:cNvSpPr>
            <a:spLocks noGrp="1"/>
          </p:cNvSpPr>
          <p:nvPr>
            <p:ph type="title"/>
          </p:nvPr>
        </p:nvSpPr>
        <p:spPr/>
        <p:txBody>
          <a:bodyPr/>
          <a:lstStyle/>
          <a:p>
            <a:r>
              <a:rPr lang="en-US" dirty="0"/>
              <a:t>Transfer Learning</a:t>
            </a:r>
          </a:p>
        </p:txBody>
      </p:sp>
    </p:spTree>
    <p:extLst>
      <p:ext uri="{BB962C8B-B14F-4D97-AF65-F5344CB8AC3E}">
        <p14:creationId xmlns:p14="http://schemas.microsoft.com/office/powerpoint/2010/main" val="4040786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B43819-4B06-402D-99C3-0D505482F5EF}"/>
              </a:ext>
            </a:extLst>
          </p:cNvPr>
          <p:cNvSpPr>
            <a:spLocks noGrp="1"/>
          </p:cNvSpPr>
          <p:nvPr>
            <p:ph type="sldNum" sz="quarter" idx="12"/>
          </p:nvPr>
        </p:nvSpPr>
        <p:spPr/>
        <p:txBody>
          <a:bodyPr/>
          <a:lstStyle/>
          <a:p>
            <a:fld id="{A8160BDD-7155-D744-B749-9730458604AD}" type="slidenum">
              <a:rPr lang="en-US" smtClean="0"/>
              <a:pPr/>
              <a:t>18</a:t>
            </a:fld>
            <a:endParaRPr lang="en-US" dirty="0"/>
          </a:p>
        </p:txBody>
      </p:sp>
      <p:sp>
        <p:nvSpPr>
          <p:cNvPr id="3" name="Content Placeholder 2">
            <a:extLst>
              <a:ext uri="{FF2B5EF4-FFF2-40B4-BE49-F238E27FC236}">
                <a16:creationId xmlns:a16="http://schemas.microsoft.com/office/drawing/2014/main" id="{26EBE51D-04E3-4AD6-94E9-9DC102E76A83}"/>
              </a:ext>
            </a:extLst>
          </p:cNvPr>
          <p:cNvSpPr>
            <a:spLocks noGrp="1"/>
          </p:cNvSpPr>
          <p:nvPr>
            <p:ph idx="1"/>
          </p:nvPr>
        </p:nvSpPr>
        <p:spPr/>
        <p:txBody>
          <a:bodyPr/>
          <a:lstStyle/>
          <a:p>
            <a:r>
              <a:rPr lang="en-US" dirty="0"/>
              <a:t>Formulate the problem</a:t>
            </a:r>
          </a:p>
          <a:p>
            <a:r>
              <a:rPr lang="en-US" dirty="0"/>
              <a:t>Collect the dataset</a:t>
            </a:r>
          </a:p>
          <a:p>
            <a:r>
              <a:rPr lang="en-US" dirty="0"/>
              <a:t>Understand the dataset</a:t>
            </a:r>
          </a:p>
          <a:p>
            <a:r>
              <a:rPr lang="en-US" dirty="0"/>
              <a:t>Clean and prepare the data</a:t>
            </a:r>
          </a:p>
          <a:p>
            <a:r>
              <a:rPr lang="en-US" dirty="0"/>
              <a:t>Select, train, and tune the model</a:t>
            </a:r>
          </a:p>
          <a:p>
            <a:r>
              <a:rPr lang="en-US" dirty="0"/>
              <a:t>Apply the model and present the results</a:t>
            </a:r>
          </a:p>
        </p:txBody>
      </p:sp>
      <p:sp>
        <p:nvSpPr>
          <p:cNvPr id="4" name="Title 3">
            <a:extLst>
              <a:ext uri="{FF2B5EF4-FFF2-40B4-BE49-F238E27FC236}">
                <a16:creationId xmlns:a16="http://schemas.microsoft.com/office/drawing/2014/main" id="{95E92C43-0A95-472C-8C10-6E81DD66EDC7}"/>
              </a:ext>
            </a:extLst>
          </p:cNvPr>
          <p:cNvSpPr>
            <a:spLocks noGrp="1"/>
          </p:cNvSpPr>
          <p:nvPr>
            <p:ph type="title"/>
          </p:nvPr>
        </p:nvSpPr>
        <p:spPr/>
        <p:txBody>
          <a:bodyPr/>
          <a:lstStyle/>
          <a:p>
            <a:r>
              <a:rPr lang="en-US" dirty="0"/>
              <a:t>Follow the Machine Learning Workflow</a:t>
            </a:r>
          </a:p>
        </p:txBody>
      </p:sp>
      <p:pic>
        <p:nvPicPr>
          <p:cNvPr id="19" name="Picture 18" descr="Image result for checklist png">
            <a:extLst>
              <a:ext uri="{FF2B5EF4-FFF2-40B4-BE49-F238E27FC236}">
                <a16:creationId xmlns:a16="http://schemas.microsoft.com/office/drawing/2014/main" id="{46298C8C-9196-4A5F-A5F1-A065F2E0C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687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EA61E8-102D-4520-8565-38E021AF9E35}"/>
              </a:ext>
            </a:extLst>
          </p:cNvPr>
          <p:cNvSpPr>
            <a:spLocks noGrp="1"/>
          </p:cNvSpPr>
          <p:nvPr>
            <p:ph type="sldNum" sz="quarter" idx="12"/>
          </p:nvPr>
        </p:nvSpPr>
        <p:spPr/>
        <p:txBody>
          <a:bodyPr/>
          <a:lstStyle/>
          <a:p>
            <a:fld id="{A8160BDD-7155-D744-B749-9730458604AD}" type="slidenum">
              <a:rPr lang="en-US" smtClean="0"/>
              <a:pPr/>
              <a:t>19</a:t>
            </a:fld>
            <a:endParaRPr lang="en-US" dirty="0"/>
          </a:p>
        </p:txBody>
      </p:sp>
      <p:sp>
        <p:nvSpPr>
          <p:cNvPr id="5" name="Title 4">
            <a:extLst>
              <a:ext uri="{FF2B5EF4-FFF2-40B4-BE49-F238E27FC236}">
                <a16:creationId xmlns:a16="http://schemas.microsoft.com/office/drawing/2014/main" id="{E176403D-F24C-4D2F-A912-0210E2217D74}"/>
              </a:ext>
            </a:extLst>
          </p:cNvPr>
          <p:cNvSpPr>
            <a:spLocks noGrp="1"/>
          </p:cNvSpPr>
          <p:nvPr>
            <p:ph type="title"/>
          </p:nvPr>
        </p:nvSpPr>
        <p:spPr/>
        <p:txBody>
          <a:bodyPr/>
          <a:lstStyle/>
          <a:p>
            <a:r>
              <a:rPr lang="en-US" dirty="0"/>
              <a:t>Activity: Planning the Machine Learning Workflow</a:t>
            </a:r>
          </a:p>
        </p:txBody>
      </p:sp>
      <p:sp>
        <p:nvSpPr>
          <p:cNvPr id="6" name="Content Placeholder 5">
            <a:extLst>
              <a:ext uri="{FF2B5EF4-FFF2-40B4-BE49-F238E27FC236}">
                <a16:creationId xmlns:a16="http://schemas.microsoft.com/office/drawing/2014/main" id="{7276D437-3127-4F48-AF15-A9C93D6583F0}"/>
              </a:ext>
            </a:extLst>
          </p:cNvPr>
          <p:cNvSpPr>
            <a:spLocks noGrp="1"/>
          </p:cNvSpPr>
          <p:nvPr>
            <p:ph idx="1"/>
          </p:nvPr>
        </p:nvSpPr>
        <p:spPr/>
        <p:txBody>
          <a:bodyPr/>
          <a:lstStyle/>
          <a:p>
            <a:r>
              <a:rPr lang="en-US" dirty="0"/>
              <a:t>Challenges of the job</a:t>
            </a:r>
          </a:p>
          <a:p>
            <a:pPr lvl="1"/>
            <a:r>
              <a:rPr lang="en-US" dirty="0"/>
              <a:t>Challenge One—How to express a business problem as an ML problem.</a:t>
            </a:r>
          </a:p>
          <a:p>
            <a:pPr lvl="2"/>
            <a:r>
              <a:rPr lang="en-US" dirty="0"/>
              <a:t>It may not always be clear how business problems translate into an AI/ML problem.</a:t>
            </a:r>
          </a:p>
          <a:p>
            <a:pPr lvl="2"/>
            <a:r>
              <a:rPr lang="en-US" dirty="0"/>
              <a:t>Customers may express problems in vague, general terms.</a:t>
            </a:r>
          </a:p>
          <a:p>
            <a:pPr lvl="1"/>
            <a:r>
              <a:rPr lang="en-US" dirty="0"/>
              <a:t>Challenge Two—Finding the right data.</a:t>
            </a:r>
          </a:p>
          <a:p>
            <a:pPr lvl="2"/>
            <a:r>
              <a:rPr lang="en-US" dirty="0"/>
              <a:t>You may not have enough data (or the right data) to solve the problem.</a:t>
            </a:r>
          </a:p>
          <a:p>
            <a:r>
              <a:rPr lang="en-US" dirty="0"/>
              <a:t>Brainstorming these problems with stakeholders, experts, and consultants is often a good place to start.</a:t>
            </a:r>
          </a:p>
          <a:p>
            <a:r>
              <a:rPr lang="en-US" dirty="0"/>
              <a:t>Questions:</a:t>
            </a:r>
          </a:p>
          <a:p>
            <a:pPr lvl="1"/>
            <a:r>
              <a:rPr lang="en-US" dirty="0"/>
              <a:t>How might you translate a statement like "We need to reduce our cost to manufacture Product X" into a problem that you can solve through AI/ML?</a:t>
            </a:r>
          </a:p>
          <a:p>
            <a:pPr lvl="1"/>
            <a:r>
              <a:rPr lang="en-US" dirty="0"/>
              <a:t>You have identified a business problem that you want to solve, but upon collecting and examining the data that is available to you, you think you may not have the data needed to solve the problem. How should you proceed?</a:t>
            </a:r>
          </a:p>
        </p:txBody>
      </p:sp>
    </p:spTree>
    <p:extLst>
      <p:ext uri="{BB962C8B-B14F-4D97-AF65-F5344CB8AC3E}">
        <p14:creationId xmlns:p14="http://schemas.microsoft.com/office/powerpoint/2010/main" val="261078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654D1-5A78-4DED-A5E8-E625487A52F1}"/>
              </a:ext>
            </a:extLst>
          </p:cNvPr>
          <p:cNvSpPr>
            <a:spLocks noGrp="1"/>
          </p:cNvSpPr>
          <p:nvPr>
            <p:ph type="sldNum" sz="quarter" idx="12"/>
          </p:nvPr>
        </p:nvSpPr>
        <p:spPr/>
        <p:txBody>
          <a:bodyPr/>
          <a:lstStyle/>
          <a:p>
            <a:fld id="{A8160BDD-7155-D744-B749-9730458604AD}" type="slidenum">
              <a:rPr lang="en-US" smtClean="0"/>
              <a:pPr/>
              <a:t>2</a:t>
            </a:fld>
            <a:endParaRPr lang="en-US" dirty="0"/>
          </a:p>
        </p:txBody>
      </p:sp>
      <p:sp>
        <p:nvSpPr>
          <p:cNvPr id="6" name="Text Placeholder 5">
            <a:extLst>
              <a:ext uri="{FF2B5EF4-FFF2-40B4-BE49-F238E27FC236}">
                <a16:creationId xmlns:a16="http://schemas.microsoft.com/office/drawing/2014/main" id="{983A9529-6EA4-46C3-B1FB-56547A9ECBAF}"/>
              </a:ext>
            </a:extLst>
          </p:cNvPr>
          <p:cNvSpPr>
            <a:spLocks noGrp="1"/>
          </p:cNvSpPr>
          <p:nvPr>
            <p:ph type="body" sz="quarter" idx="14"/>
          </p:nvPr>
        </p:nvSpPr>
        <p:spPr/>
        <p:txBody>
          <a:bodyPr/>
          <a:lstStyle/>
          <a:p>
            <a:r>
              <a:rPr lang="en-US" dirty="0"/>
              <a:t>Identify AI and ML Solutions for Business Problems</a:t>
            </a:r>
          </a:p>
        </p:txBody>
      </p:sp>
      <p:pic>
        <p:nvPicPr>
          <p:cNvPr id="5" name="Picture 4">
            <a:extLst>
              <a:ext uri="{FF2B5EF4-FFF2-40B4-BE49-F238E27FC236}">
                <a16:creationId xmlns:a16="http://schemas.microsoft.com/office/drawing/2014/main" id="{416F9B2D-08EF-4559-8C85-8EC61BD66BEA}"/>
              </a:ext>
            </a:extLst>
          </p:cNvPr>
          <p:cNvPicPr>
            <a:picLocks noChangeAspect="1"/>
          </p:cNvPicPr>
          <p:nvPr/>
        </p:nvPicPr>
        <p:blipFill>
          <a:blip r:embed="rId2"/>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3168264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654D1-5A78-4DED-A5E8-E625487A52F1}"/>
              </a:ext>
            </a:extLst>
          </p:cNvPr>
          <p:cNvSpPr>
            <a:spLocks noGrp="1"/>
          </p:cNvSpPr>
          <p:nvPr>
            <p:ph type="sldNum" sz="quarter" idx="12"/>
          </p:nvPr>
        </p:nvSpPr>
        <p:spPr/>
        <p:txBody>
          <a:bodyPr/>
          <a:lstStyle/>
          <a:p>
            <a:fld id="{A8160BDD-7155-D744-B749-9730458604AD}" type="slidenum">
              <a:rPr lang="en-US" smtClean="0"/>
              <a:pPr/>
              <a:t>20</a:t>
            </a:fld>
            <a:endParaRPr lang="en-US" dirty="0"/>
          </a:p>
        </p:txBody>
      </p:sp>
      <p:sp>
        <p:nvSpPr>
          <p:cNvPr id="6" name="Text Placeholder 5">
            <a:extLst>
              <a:ext uri="{FF2B5EF4-FFF2-40B4-BE49-F238E27FC236}">
                <a16:creationId xmlns:a16="http://schemas.microsoft.com/office/drawing/2014/main" id="{983A9529-6EA4-46C3-B1FB-56547A9ECBAF}"/>
              </a:ext>
            </a:extLst>
          </p:cNvPr>
          <p:cNvSpPr>
            <a:spLocks noGrp="1"/>
          </p:cNvSpPr>
          <p:nvPr>
            <p:ph type="body" sz="quarter" idx="14"/>
          </p:nvPr>
        </p:nvSpPr>
        <p:spPr/>
        <p:txBody>
          <a:bodyPr/>
          <a:lstStyle/>
          <a:p>
            <a:r>
              <a:rPr lang="en-US" dirty="0"/>
              <a:t>Formulate a Machine Learning Problem</a:t>
            </a:r>
          </a:p>
        </p:txBody>
      </p:sp>
      <p:pic>
        <p:nvPicPr>
          <p:cNvPr id="7" name="Picture 6">
            <a:extLst>
              <a:ext uri="{FF2B5EF4-FFF2-40B4-BE49-F238E27FC236}">
                <a16:creationId xmlns:a16="http://schemas.microsoft.com/office/drawing/2014/main" id="{EB35ED1F-079F-4D74-B196-8041A40785E2}"/>
              </a:ext>
            </a:extLst>
          </p:cNvPr>
          <p:cNvPicPr>
            <a:picLocks noChangeAspect="1"/>
          </p:cNvPicPr>
          <p:nvPr/>
        </p:nvPicPr>
        <p:blipFill>
          <a:blip r:embed="rId2"/>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272154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EEEDB6-2D8C-4E55-AEC9-756185E0506E}"/>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a:stretch>
            <a:fillRect/>
          </a:stretch>
        </p:blipFill>
        <p:spPr bwMode="auto">
          <a:xfrm rot="5400000">
            <a:off x="6710811" y="3384244"/>
            <a:ext cx="2303740" cy="1729826"/>
          </a:xfrm>
          <a:prstGeom prst="rect">
            <a:avLst/>
          </a:prstGeom>
          <a:ln>
            <a:noFill/>
          </a:ln>
          <a:effectLst>
            <a:softEdge rad="112500"/>
          </a:effectLst>
          <a:scene3d>
            <a:camera prst="perspectiveContrastingRightFacing">
              <a:rot lat="433617" lon="20775719" rev="497350"/>
            </a:camera>
            <a:lightRig rig="threePt" dir="t"/>
          </a:scene3d>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8F459C11-D26B-4819-9CF5-88CC7CD3CCBE}"/>
              </a:ext>
            </a:extLst>
          </p:cNvPr>
          <p:cNvGrpSpPr/>
          <p:nvPr/>
        </p:nvGrpSpPr>
        <p:grpSpPr>
          <a:xfrm>
            <a:off x="7473279" y="3355447"/>
            <a:ext cx="808788" cy="1661526"/>
            <a:chOff x="7473279" y="2832220"/>
            <a:chExt cx="808788" cy="1661526"/>
          </a:xfrm>
          <a:effectLst>
            <a:outerShdw blurRad="50800" dist="38100" dir="2700000" algn="tl" rotWithShape="0">
              <a:prstClr val="black">
                <a:alpha val="40000"/>
              </a:prstClr>
            </a:outerShdw>
          </a:effectLst>
          <a:scene3d>
            <a:camera prst="perspectiveContrastingRightFacing">
              <a:rot lat="433617" lon="20775719" rev="497350"/>
            </a:camera>
            <a:lightRig rig="threePt" dir="t"/>
          </a:scene3d>
        </p:grpSpPr>
        <p:sp>
          <p:nvSpPr>
            <p:cNvPr id="29" name="Arrow: Down 28">
              <a:extLst>
                <a:ext uri="{FF2B5EF4-FFF2-40B4-BE49-F238E27FC236}">
                  <a16:creationId xmlns:a16="http://schemas.microsoft.com/office/drawing/2014/main" id="{7E125FDC-A784-4FE5-AF70-CB889B2096F5}"/>
                </a:ext>
              </a:extLst>
            </p:cNvPr>
            <p:cNvSpPr/>
            <p:nvPr/>
          </p:nvSpPr>
          <p:spPr>
            <a:xfrm>
              <a:off x="7793946" y="3452508"/>
              <a:ext cx="152464" cy="372526"/>
            </a:xfrm>
            <a:prstGeom prst="downArrow">
              <a:avLst/>
            </a:prstGeom>
            <a:solidFill>
              <a:schemeClr val="bg1">
                <a:lumMod val="75000"/>
                <a:alpha val="52000"/>
              </a:schemeClr>
            </a:solidFill>
            <a:ln w="3175" cap="flat" cmpd="sng" algn="ctr">
              <a:solidFill>
                <a:schemeClr val="tx1">
                  <a:alpha val="48000"/>
                </a:schemeClr>
              </a:solidFill>
              <a:prstDash val="solid"/>
            </a:ln>
            <a:effectLst>
              <a:glow rad="127000">
                <a:schemeClr val="tx1">
                  <a:alpha val="2000"/>
                </a:schemeClr>
              </a:glow>
            </a:effectLst>
          </p:spPr>
          <p:txBody>
            <a:bodyPr rtlCol="0" anchor="ctr"/>
            <a:lstStyle/>
            <a:p>
              <a:pPr algn="ctr" defTabSz="914400"/>
              <a:endParaRPr lang="en-US" sz="1100" b="1" kern="0" dirty="0">
                <a:solidFill>
                  <a:srgbClr val="FF0000"/>
                </a:solidFill>
                <a:latin typeface="Arial"/>
              </a:endParaRPr>
            </a:p>
          </p:txBody>
        </p:sp>
        <p:pic>
          <p:nvPicPr>
            <p:cNvPr id="30" name="Picture 29">
              <a:extLst>
                <a:ext uri="{FF2B5EF4-FFF2-40B4-BE49-F238E27FC236}">
                  <a16:creationId xmlns:a16="http://schemas.microsoft.com/office/drawing/2014/main" id="{58DEA7BA-484C-4F6C-9582-29B475246CFC}"/>
                </a:ext>
              </a:extLst>
            </p:cNvPr>
            <p:cNvPicPr>
              <a:picLocks noChangeAspect="1"/>
            </p:cNvPicPr>
            <p:nvPr/>
          </p:nvPicPr>
          <p:blipFill>
            <a:blip r:embed="rId3">
              <a:alphaModFix amt="79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7686887" y="2832220"/>
              <a:ext cx="374074" cy="517238"/>
            </a:xfrm>
            <a:prstGeom prst="rect">
              <a:avLst/>
            </a:prstGeom>
            <a:effectLst>
              <a:glow rad="127000">
                <a:schemeClr val="tx1">
                  <a:alpha val="2000"/>
                </a:schemeClr>
              </a:glow>
            </a:effectLst>
          </p:spPr>
        </p:pic>
        <p:pic>
          <p:nvPicPr>
            <p:cNvPr id="37" name="Picture 36">
              <a:extLst>
                <a:ext uri="{FF2B5EF4-FFF2-40B4-BE49-F238E27FC236}">
                  <a16:creationId xmlns:a16="http://schemas.microsoft.com/office/drawing/2014/main" id="{54E1D4E4-2CEA-4240-90E6-328A5EC04048}"/>
                </a:ext>
              </a:extLst>
            </p:cNvPr>
            <p:cNvPicPr>
              <a:picLocks noChangeAspect="1"/>
            </p:cNvPicPr>
            <p:nvPr/>
          </p:nvPicPr>
          <p:blipFill>
            <a:blip r:embed="rId5">
              <a:alphaModFix amt="79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7473279" y="3904218"/>
              <a:ext cx="808788" cy="589528"/>
            </a:xfrm>
            <a:prstGeom prst="rect">
              <a:avLst/>
            </a:prstGeom>
            <a:effectLst>
              <a:glow rad="127000">
                <a:schemeClr val="tx1">
                  <a:alpha val="2000"/>
                </a:schemeClr>
              </a:glow>
            </a:effectLst>
          </p:spPr>
        </p:pic>
      </p:grpSp>
      <p:sp>
        <p:nvSpPr>
          <p:cNvPr id="2" name="Slide Number Placeholder 1">
            <a:extLst>
              <a:ext uri="{FF2B5EF4-FFF2-40B4-BE49-F238E27FC236}">
                <a16:creationId xmlns:a16="http://schemas.microsoft.com/office/drawing/2014/main" id="{D3AB851C-7BAD-447F-975B-3884559B57C3}"/>
              </a:ext>
            </a:extLst>
          </p:cNvPr>
          <p:cNvSpPr>
            <a:spLocks noGrp="1"/>
          </p:cNvSpPr>
          <p:nvPr>
            <p:ph type="sldNum" sz="quarter" idx="12"/>
          </p:nvPr>
        </p:nvSpPr>
        <p:spPr/>
        <p:txBody>
          <a:bodyPr/>
          <a:lstStyle/>
          <a:p>
            <a:fld id="{A8160BDD-7155-D744-B749-9730458604AD}" type="slidenum">
              <a:rPr lang="en-US" smtClean="0"/>
              <a:pPr/>
              <a:t>21</a:t>
            </a:fld>
            <a:endParaRPr lang="en-US" dirty="0"/>
          </a:p>
        </p:txBody>
      </p:sp>
      <p:sp>
        <p:nvSpPr>
          <p:cNvPr id="4" name="Title 3">
            <a:extLst>
              <a:ext uri="{FF2B5EF4-FFF2-40B4-BE49-F238E27FC236}">
                <a16:creationId xmlns:a16="http://schemas.microsoft.com/office/drawing/2014/main" id="{BAD97643-8202-4233-A57D-6A8C776A2404}"/>
              </a:ext>
            </a:extLst>
          </p:cNvPr>
          <p:cNvSpPr>
            <a:spLocks noGrp="1"/>
          </p:cNvSpPr>
          <p:nvPr>
            <p:ph type="title"/>
          </p:nvPr>
        </p:nvSpPr>
        <p:spPr/>
        <p:txBody>
          <a:bodyPr/>
          <a:lstStyle/>
          <a:p>
            <a:r>
              <a:rPr lang="en-US" dirty="0"/>
              <a:t>Problem Formulation</a:t>
            </a:r>
          </a:p>
        </p:txBody>
      </p:sp>
      <p:grpSp>
        <p:nvGrpSpPr>
          <p:cNvPr id="5" name="Group 4">
            <a:extLst>
              <a:ext uri="{FF2B5EF4-FFF2-40B4-BE49-F238E27FC236}">
                <a16:creationId xmlns:a16="http://schemas.microsoft.com/office/drawing/2014/main" id="{36EF32BA-8BF5-4E3A-8C8C-098D8D2D4407}"/>
              </a:ext>
            </a:extLst>
          </p:cNvPr>
          <p:cNvGrpSpPr/>
          <p:nvPr/>
        </p:nvGrpSpPr>
        <p:grpSpPr>
          <a:xfrm>
            <a:off x="-53226" y="1491566"/>
            <a:ext cx="2343843" cy="2503237"/>
            <a:chOff x="-53226" y="1208347"/>
            <a:chExt cx="2343843" cy="2503237"/>
          </a:xfrm>
        </p:grpSpPr>
        <p:pic>
          <p:nvPicPr>
            <p:cNvPr id="7" name="Picture 6" descr="A picture containing person, holding, hand, clothing&#10;&#10;Description automatically generated">
              <a:extLst>
                <a:ext uri="{FF2B5EF4-FFF2-40B4-BE49-F238E27FC236}">
                  <a16:creationId xmlns:a16="http://schemas.microsoft.com/office/drawing/2014/main" id="{61A9CF2F-D379-4ACC-BA57-EBD5CF45056B}"/>
                </a:ext>
              </a:extLst>
            </p:cNvPr>
            <p:cNvPicPr>
              <a:picLocks noChangeAspect="1"/>
            </p:cNvPicPr>
            <p:nvPr/>
          </p:nvPicPr>
          <p:blipFill rotWithShape="1">
            <a:blip r:embed="rId7"/>
            <a:srcRect b="2574"/>
            <a:stretch/>
          </p:blipFill>
          <p:spPr>
            <a:xfrm rot="21198410">
              <a:off x="-53226" y="1208347"/>
              <a:ext cx="2287992" cy="1481414"/>
            </a:xfrm>
            <a:prstGeom prst="rect">
              <a:avLst/>
            </a:prstGeom>
          </p:spPr>
        </p:pic>
        <p:sp>
          <p:nvSpPr>
            <p:cNvPr id="8" name="Rounded Rectangle 143">
              <a:extLst>
                <a:ext uri="{FF2B5EF4-FFF2-40B4-BE49-F238E27FC236}">
                  <a16:creationId xmlns:a16="http://schemas.microsoft.com/office/drawing/2014/main" id="{7CFBC759-5F63-43A1-8B4A-DFCA2147F739}"/>
                </a:ext>
              </a:extLst>
            </p:cNvPr>
            <p:cNvSpPr/>
            <p:nvPr/>
          </p:nvSpPr>
          <p:spPr>
            <a:xfrm>
              <a:off x="294916" y="2485779"/>
              <a:ext cx="1995701" cy="1225805"/>
            </a:xfrm>
            <a:prstGeom prst="roundRect">
              <a:avLst>
                <a:gd name="adj" fmla="val 9886"/>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defTabSz="914400"/>
              <a:r>
                <a:rPr lang="en-US" sz="1400" b="1" kern="0" dirty="0">
                  <a:solidFill>
                    <a:srgbClr val="FFFFFF"/>
                  </a:solidFill>
                  <a:cs typeface="Calibri"/>
                </a:rPr>
                <a:t>Frame the problem.</a:t>
              </a:r>
            </a:p>
          </p:txBody>
        </p:sp>
      </p:grpSp>
      <p:grpSp>
        <p:nvGrpSpPr>
          <p:cNvPr id="12" name="Group 11">
            <a:extLst>
              <a:ext uri="{FF2B5EF4-FFF2-40B4-BE49-F238E27FC236}">
                <a16:creationId xmlns:a16="http://schemas.microsoft.com/office/drawing/2014/main" id="{E7CDADA9-02BA-4E4C-A046-BA224A9666CC}"/>
              </a:ext>
            </a:extLst>
          </p:cNvPr>
          <p:cNvGrpSpPr/>
          <p:nvPr/>
        </p:nvGrpSpPr>
        <p:grpSpPr>
          <a:xfrm>
            <a:off x="4691426" y="2658265"/>
            <a:ext cx="1995701" cy="2750252"/>
            <a:chOff x="4691426" y="2656560"/>
            <a:chExt cx="1995701" cy="2750252"/>
          </a:xfrm>
        </p:grpSpPr>
        <p:grpSp>
          <p:nvGrpSpPr>
            <p:cNvPr id="36" name="Group 35">
              <a:extLst>
                <a:ext uri="{FF2B5EF4-FFF2-40B4-BE49-F238E27FC236}">
                  <a16:creationId xmlns:a16="http://schemas.microsoft.com/office/drawing/2014/main" id="{3C8ED872-9915-4AF4-8FA6-A9C9D38F4940}"/>
                </a:ext>
              </a:extLst>
            </p:cNvPr>
            <p:cNvGrpSpPr/>
            <p:nvPr/>
          </p:nvGrpSpPr>
          <p:grpSpPr>
            <a:xfrm rot="381098">
              <a:off x="4810295" y="2656560"/>
              <a:ext cx="1751708" cy="1751708"/>
              <a:chOff x="4935419" y="2538881"/>
              <a:chExt cx="1751708" cy="1751708"/>
            </a:xfrm>
          </p:grpSpPr>
          <p:pic>
            <p:nvPicPr>
              <p:cNvPr id="34" name="Picture 2" descr="Image result for checklist clipboard png">
                <a:extLst>
                  <a:ext uri="{FF2B5EF4-FFF2-40B4-BE49-F238E27FC236}">
                    <a16:creationId xmlns:a16="http://schemas.microsoft.com/office/drawing/2014/main" id="{32A60199-0672-4D55-8055-A59985848E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5419" y="2538881"/>
                <a:ext cx="1751708" cy="175170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CADCD629-2169-43D1-96B7-FA4F626F61D7}"/>
                  </a:ext>
                </a:extLst>
              </p:cNvPr>
              <p:cNvSpPr txBox="1"/>
              <p:nvPr/>
            </p:nvSpPr>
            <p:spPr>
              <a:xfrm>
                <a:off x="5206437" y="2952299"/>
                <a:ext cx="870751" cy="215444"/>
              </a:xfrm>
              <a:prstGeom prst="rect">
                <a:avLst/>
              </a:prstGeom>
              <a:noFill/>
              <a:scene3d>
                <a:camera prst="isometricOffAxis1Top">
                  <a:rot lat="19892677" lon="19240863" rev="2359774"/>
                </a:camera>
                <a:lightRig rig="threePt" dir="t"/>
              </a:scene3d>
            </p:spPr>
            <p:txBody>
              <a:bodyPr wrap="none" rtlCol="0">
                <a:spAutoFit/>
              </a:bodyPr>
              <a:lstStyle/>
              <a:p>
                <a:r>
                  <a:rPr lang="en-US" sz="800" dirty="0"/>
                  <a:t>Background Info</a:t>
                </a:r>
              </a:p>
            </p:txBody>
          </p:sp>
        </p:grpSp>
        <p:sp>
          <p:nvSpPr>
            <p:cNvPr id="10" name="Rounded Rectangle 143">
              <a:extLst>
                <a:ext uri="{FF2B5EF4-FFF2-40B4-BE49-F238E27FC236}">
                  <a16:creationId xmlns:a16="http://schemas.microsoft.com/office/drawing/2014/main" id="{B01A80BA-9B87-4607-9249-EF7A5F21C3C5}"/>
                </a:ext>
              </a:extLst>
            </p:cNvPr>
            <p:cNvSpPr/>
            <p:nvPr/>
          </p:nvSpPr>
          <p:spPr>
            <a:xfrm>
              <a:off x="4691426" y="4181007"/>
              <a:ext cx="1995701" cy="1225805"/>
            </a:xfrm>
            <a:prstGeom prst="roundRect">
              <a:avLst>
                <a:gd name="adj" fmla="val 9132"/>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defTabSz="914400"/>
              <a:r>
                <a:rPr lang="en-US" sz="1400" b="1" kern="0" dirty="0">
                  <a:solidFill>
                    <a:srgbClr val="FFFFFF"/>
                  </a:solidFill>
                  <a:cs typeface="Calibri"/>
                </a:rPr>
                <a:t>Provide background information that will help to solve the problem.</a:t>
              </a:r>
            </a:p>
          </p:txBody>
        </p:sp>
      </p:grpSp>
      <p:sp>
        <p:nvSpPr>
          <p:cNvPr id="11" name="Rounded Rectangle 143">
            <a:extLst>
              <a:ext uri="{FF2B5EF4-FFF2-40B4-BE49-F238E27FC236}">
                <a16:creationId xmlns:a16="http://schemas.microsoft.com/office/drawing/2014/main" id="{1F3C510C-5C8E-4C68-8DFD-ED2ECD34C36B}"/>
              </a:ext>
            </a:extLst>
          </p:cNvPr>
          <p:cNvSpPr/>
          <p:nvPr/>
        </p:nvSpPr>
        <p:spPr>
          <a:xfrm>
            <a:off x="6889680" y="5213054"/>
            <a:ext cx="1995701" cy="1225805"/>
          </a:xfrm>
          <a:prstGeom prst="roundRect">
            <a:avLst>
              <a:gd name="adj" fmla="val 9132"/>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defTabSz="914400"/>
            <a:r>
              <a:rPr lang="en-US" sz="1400" b="1" kern="0" dirty="0">
                <a:solidFill>
                  <a:srgbClr val="FFFFFF"/>
                </a:solidFill>
                <a:cs typeface="Calibri"/>
              </a:rPr>
              <a:t>Determine whether the</a:t>
            </a:r>
          </a:p>
          <a:p>
            <a:pPr algn="ctr" defTabSz="914400"/>
            <a:r>
              <a:rPr lang="en-US" sz="1400" b="1" kern="0" dirty="0">
                <a:solidFill>
                  <a:srgbClr val="FFFFFF"/>
                </a:solidFill>
                <a:cs typeface="Calibri"/>
              </a:rPr>
              <a:t>problem is appropriate</a:t>
            </a:r>
          </a:p>
          <a:p>
            <a:pPr algn="ctr" defTabSz="914400"/>
            <a:r>
              <a:rPr lang="en-US" sz="1400" b="1" kern="0" dirty="0">
                <a:solidFill>
                  <a:srgbClr val="FFFFFF"/>
                </a:solidFill>
                <a:cs typeface="Calibri"/>
              </a:rPr>
              <a:t>for AI/ML.</a:t>
            </a:r>
          </a:p>
        </p:txBody>
      </p:sp>
      <p:grpSp>
        <p:nvGrpSpPr>
          <p:cNvPr id="6" name="Group 5">
            <a:extLst>
              <a:ext uri="{FF2B5EF4-FFF2-40B4-BE49-F238E27FC236}">
                <a16:creationId xmlns:a16="http://schemas.microsoft.com/office/drawing/2014/main" id="{C6792CFA-5CB9-4F43-BE0D-60E9DFB45D35}"/>
              </a:ext>
            </a:extLst>
          </p:cNvPr>
          <p:cNvGrpSpPr/>
          <p:nvPr/>
        </p:nvGrpSpPr>
        <p:grpSpPr>
          <a:xfrm>
            <a:off x="2493171" y="2190070"/>
            <a:ext cx="1995701" cy="2272928"/>
            <a:chOff x="2493171" y="2286270"/>
            <a:chExt cx="1995701" cy="2272928"/>
          </a:xfrm>
        </p:grpSpPr>
        <p:sp>
          <p:nvSpPr>
            <p:cNvPr id="9" name="Rounded Rectangle 143">
              <a:extLst>
                <a:ext uri="{FF2B5EF4-FFF2-40B4-BE49-F238E27FC236}">
                  <a16:creationId xmlns:a16="http://schemas.microsoft.com/office/drawing/2014/main" id="{6D0903DD-4A5B-4CB8-A43A-B187E5DB58A4}"/>
                </a:ext>
              </a:extLst>
            </p:cNvPr>
            <p:cNvSpPr/>
            <p:nvPr/>
          </p:nvSpPr>
          <p:spPr>
            <a:xfrm>
              <a:off x="2493171" y="3333393"/>
              <a:ext cx="1995701" cy="1225805"/>
            </a:xfrm>
            <a:prstGeom prst="roundRect">
              <a:avLst>
                <a:gd name="adj" fmla="val 7625"/>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defTabSz="914400"/>
              <a:r>
                <a:rPr lang="en-US" sz="1400" b="1" kern="0" dirty="0">
                  <a:solidFill>
                    <a:srgbClr val="FFFFFF"/>
                  </a:solidFill>
                  <a:cs typeface="Calibri"/>
                </a:rPr>
                <a:t>Identify why the problem must be solved.</a:t>
              </a:r>
            </a:p>
          </p:txBody>
        </p:sp>
        <p:grpSp>
          <p:nvGrpSpPr>
            <p:cNvPr id="33" name="Group 32">
              <a:extLst>
                <a:ext uri="{FF2B5EF4-FFF2-40B4-BE49-F238E27FC236}">
                  <a16:creationId xmlns:a16="http://schemas.microsoft.com/office/drawing/2014/main" id="{47EBA587-CCCA-4299-B804-191DEB85701B}"/>
                </a:ext>
              </a:extLst>
            </p:cNvPr>
            <p:cNvGrpSpPr/>
            <p:nvPr/>
          </p:nvGrpSpPr>
          <p:grpSpPr>
            <a:xfrm rot="1038857">
              <a:off x="2640485" y="2286270"/>
              <a:ext cx="1832083" cy="1069109"/>
              <a:chOff x="2909454" y="2041870"/>
              <a:chExt cx="1832083" cy="1069109"/>
            </a:xfrm>
          </p:grpSpPr>
          <p:pic>
            <p:nvPicPr>
              <p:cNvPr id="31" name="Picture 2" descr="http://u.osu.edu/gabrelcik.3/files/2014/07/Magnifying-Glass-psd24080-23lwu0j.png">
                <a:extLst>
                  <a:ext uri="{FF2B5EF4-FFF2-40B4-BE49-F238E27FC236}">
                    <a16:creationId xmlns:a16="http://schemas.microsoft.com/office/drawing/2014/main" id="{F8585D85-8D21-4E53-9BA8-A2B30E93B8EE}"/>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057902" y="2041870"/>
                <a:ext cx="1683635" cy="10691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9DE57F6-3F4C-4049-A54F-137BCC857426}"/>
                  </a:ext>
                </a:extLst>
              </p:cNvPr>
              <p:cNvSpPr txBox="1"/>
              <p:nvPr/>
            </p:nvSpPr>
            <p:spPr>
              <a:xfrm rot="20354182">
                <a:off x="2909454" y="2235199"/>
                <a:ext cx="111760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why?</a:t>
                </a:r>
              </a:p>
            </p:txBody>
          </p:sp>
        </p:grpSp>
      </p:grpSp>
      <p:sp>
        <p:nvSpPr>
          <p:cNvPr id="28" name="Rectangle 27">
            <a:extLst>
              <a:ext uri="{FF2B5EF4-FFF2-40B4-BE49-F238E27FC236}">
                <a16:creationId xmlns:a16="http://schemas.microsoft.com/office/drawing/2014/main" id="{FED6A0AF-E518-492F-9C25-B7939F610DEE}"/>
              </a:ext>
            </a:extLst>
          </p:cNvPr>
          <p:cNvSpPr/>
          <p:nvPr/>
        </p:nvSpPr>
        <p:spPr>
          <a:xfrm rot="21300191">
            <a:off x="429935" y="1043392"/>
            <a:ext cx="1226994" cy="646331"/>
          </a:xfrm>
          <a:prstGeom prst="rect">
            <a:avLst/>
          </a:prstGeom>
        </p:spPr>
        <p:txBody>
          <a:bodyPr wrap="square">
            <a:spAutoFit/>
          </a:bodyPr>
          <a:lstStyle/>
          <a:p>
            <a:pPr algn="ctr"/>
            <a:r>
              <a:rPr lang="en-US" sz="1200" b="1" dirty="0">
                <a:solidFill>
                  <a:srgbClr val="1C3863"/>
                </a:solidFill>
              </a:rPr>
              <a:t>T</a:t>
            </a:r>
            <a:r>
              <a:rPr lang="en-US" sz="1200" dirty="0">
                <a:solidFill>
                  <a:srgbClr val="1C3863"/>
                </a:solidFill>
              </a:rPr>
              <a:t>ask</a:t>
            </a:r>
            <a:br>
              <a:rPr lang="en-US" sz="1200" dirty="0">
                <a:solidFill>
                  <a:srgbClr val="1C3863"/>
                </a:solidFill>
              </a:rPr>
            </a:br>
            <a:r>
              <a:rPr lang="en-US" sz="1200" b="1" dirty="0">
                <a:solidFill>
                  <a:srgbClr val="1C3863"/>
                </a:solidFill>
              </a:rPr>
              <a:t>E</a:t>
            </a:r>
            <a:r>
              <a:rPr lang="en-US" sz="1200" dirty="0">
                <a:solidFill>
                  <a:srgbClr val="1C3863"/>
                </a:solidFill>
              </a:rPr>
              <a:t>xperience </a:t>
            </a:r>
            <a:r>
              <a:rPr lang="en-US" sz="1200" b="1" dirty="0">
                <a:solidFill>
                  <a:srgbClr val="1C3863"/>
                </a:solidFill>
              </a:rPr>
              <a:t>P</a:t>
            </a:r>
            <a:r>
              <a:rPr lang="en-US" sz="1200" dirty="0">
                <a:solidFill>
                  <a:srgbClr val="1C3863"/>
                </a:solidFill>
              </a:rPr>
              <a:t>erformance</a:t>
            </a:r>
          </a:p>
        </p:txBody>
      </p:sp>
    </p:spTree>
    <p:extLst>
      <p:ext uri="{BB962C8B-B14F-4D97-AF65-F5344CB8AC3E}">
        <p14:creationId xmlns:p14="http://schemas.microsoft.com/office/powerpoint/2010/main" val="1220094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904589-28ED-4E40-B997-54F47064067F}"/>
              </a:ext>
            </a:extLst>
          </p:cNvPr>
          <p:cNvSpPr>
            <a:spLocks noGrp="1"/>
          </p:cNvSpPr>
          <p:nvPr>
            <p:ph type="sldNum" sz="quarter" idx="12"/>
          </p:nvPr>
        </p:nvSpPr>
        <p:spPr/>
        <p:txBody>
          <a:bodyPr/>
          <a:lstStyle/>
          <a:p>
            <a:fld id="{A8160BDD-7155-D744-B749-9730458604AD}" type="slidenum">
              <a:rPr lang="en-US" smtClean="0"/>
              <a:pPr/>
              <a:t>22</a:t>
            </a:fld>
            <a:endParaRPr lang="en-US" dirty="0"/>
          </a:p>
        </p:txBody>
      </p:sp>
      <p:sp>
        <p:nvSpPr>
          <p:cNvPr id="4" name="Title 3">
            <a:extLst>
              <a:ext uri="{FF2B5EF4-FFF2-40B4-BE49-F238E27FC236}">
                <a16:creationId xmlns:a16="http://schemas.microsoft.com/office/drawing/2014/main" id="{A66DAC91-876E-4FEB-89A2-14B19FD07994}"/>
              </a:ext>
            </a:extLst>
          </p:cNvPr>
          <p:cNvSpPr>
            <a:spLocks noGrp="1"/>
          </p:cNvSpPr>
          <p:nvPr>
            <p:ph type="title"/>
          </p:nvPr>
        </p:nvSpPr>
        <p:spPr/>
        <p:txBody>
          <a:bodyPr/>
          <a:lstStyle/>
          <a:p>
            <a:r>
              <a:rPr lang="en-US" dirty="0"/>
              <a:t>Activity: Framing a Machine Learning Problem - 1</a:t>
            </a:r>
          </a:p>
        </p:txBody>
      </p:sp>
      <p:sp>
        <p:nvSpPr>
          <p:cNvPr id="5" name="Content Placeholder 4">
            <a:extLst>
              <a:ext uri="{FF2B5EF4-FFF2-40B4-BE49-F238E27FC236}">
                <a16:creationId xmlns:a16="http://schemas.microsoft.com/office/drawing/2014/main" id="{9C09ECB3-295D-43B9-B236-FF2C40485B50}"/>
              </a:ext>
            </a:extLst>
          </p:cNvPr>
          <p:cNvSpPr>
            <a:spLocks noGrp="1"/>
          </p:cNvSpPr>
          <p:nvPr>
            <p:ph idx="1"/>
          </p:nvPr>
        </p:nvSpPr>
        <p:spPr>
          <a:xfrm>
            <a:off x="341924" y="1234695"/>
            <a:ext cx="8460881" cy="4920960"/>
          </a:xfrm>
        </p:spPr>
        <p:txBody>
          <a:bodyPr/>
          <a:lstStyle/>
          <a:p>
            <a:r>
              <a:rPr lang="en-US" b="1" dirty="0"/>
              <a:t>Business requirement:</a:t>
            </a:r>
            <a:r>
              <a:rPr lang="en-US" dirty="0"/>
              <a:t> CapitalR Real Estate company has contracted with you to develop a tool that agents can use to price homes appropriately. </a:t>
            </a:r>
          </a:p>
          <a:p>
            <a:r>
              <a:rPr lang="en-US" b="1" dirty="0"/>
              <a:t>Machine learning problem:</a:t>
            </a:r>
            <a:r>
              <a:rPr lang="en-US" dirty="0"/>
              <a:t> Determine the price at which a house will sell.</a:t>
            </a:r>
          </a:p>
          <a:p>
            <a:pPr lvl="1"/>
            <a:r>
              <a:rPr lang="en-US" dirty="0"/>
              <a:t>If overpriced:</a:t>
            </a:r>
          </a:p>
          <a:p>
            <a:pPr lvl="2"/>
            <a:r>
              <a:rPr lang="en-US" dirty="0"/>
              <a:t>Might remain on the market for a long time</a:t>
            </a:r>
          </a:p>
          <a:p>
            <a:pPr lvl="2"/>
            <a:r>
              <a:rPr lang="en-US" dirty="0"/>
              <a:t>May go “stagnant,” ignored by customers even if price is dropped later</a:t>
            </a:r>
          </a:p>
          <a:p>
            <a:pPr lvl="2"/>
            <a:r>
              <a:rPr lang="en-US" dirty="0"/>
              <a:t>May eventually sell for a lower price than it would have if initial price had been more reasonable</a:t>
            </a:r>
          </a:p>
          <a:p>
            <a:pPr lvl="1"/>
            <a:r>
              <a:rPr lang="en-US" dirty="0"/>
              <a:t>If underpriced:</a:t>
            </a:r>
          </a:p>
          <a:p>
            <a:pPr lvl="2"/>
            <a:r>
              <a:rPr lang="en-US" dirty="0"/>
              <a:t>Might sell quickly</a:t>
            </a:r>
          </a:p>
          <a:p>
            <a:pPr lvl="2"/>
            <a:r>
              <a:rPr lang="en-US" dirty="0"/>
              <a:t>Owner (and the salesperson, paid on percentage of sale price) may suspect they could have gotten more for the home had they priced it higher</a:t>
            </a:r>
          </a:p>
          <a:p>
            <a:r>
              <a:rPr lang="en-US" dirty="0"/>
              <a:t>There are significant incentives to find the "right" price for a house.</a:t>
            </a:r>
          </a:p>
          <a:p>
            <a:r>
              <a:rPr lang="en-US" dirty="0"/>
              <a:t>Complications</a:t>
            </a:r>
          </a:p>
          <a:p>
            <a:pPr lvl="1"/>
            <a:r>
              <a:rPr lang="en-US" dirty="0"/>
              <a:t>The market fluctuates based on variables such as the local economy, time of year, public perceptions, and numerous other factors that change over time.</a:t>
            </a:r>
          </a:p>
          <a:p>
            <a:pPr lvl="1"/>
            <a:r>
              <a:rPr lang="en-US" dirty="0"/>
              <a:t>Some customers may require a quick sale, while others are content to </a:t>
            </a:r>
            <a:br>
              <a:rPr lang="en-US" dirty="0"/>
            </a:br>
            <a:r>
              <a:rPr lang="en-US" dirty="0"/>
              <a:t>wait a long time for a buyer, if it means getting a better price for the home.</a:t>
            </a:r>
          </a:p>
          <a:p>
            <a:pPr marL="0" indent="0">
              <a:buNone/>
            </a:pPr>
            <a:endParaRPr lang="en-US" dirty="0"/>
          </a:p>
        </p:txBody>
      </p:sp>
    </p:spTree>
    <p:extLst>
      <p:ext uri="{BB962C8B-B14F-4D97-AF65-F5344CB8AC3E}">
        <p14:creationId xmlns:p14="http://schemas.microsoft.com/office/powerpoint/2010/main" val="345579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904589-28ED-4E40-B997-54F47064067F}"/>
              </a:ext>
            </a:extLst>
          </p:cNvPr>
          <p:cNvSpPr>
            <a:spLocks noGrp="1"/>
          </p:cNvSpPr>
          <p:nvPr>
            <p:ph type="sldNum" sz="quarter" idx="12"/>
          </p:nvPr>
        </p:nvSpPr>
        <p:spPr/>
        <p:txBody>
          <a:bodyPr/>
          <a:lstStyle/>
          <a:p>
            <a:fld id="{A8160BDD-7155-D744-B749-9730458604AD}" type="slidenum">
              <a:rPr lang="en-US" smtClean="0"/>
              <a:pPr/>
              <a:t>23</a:t>
            </a:fld>
            <a:endParaRPr lang="en-US" dirty="0"/>
          </a:p>
        </p:txBody>
      </p:sp>
      <p:sp>
        <p:nvSpPr>
          <p:cNvPr id="4" name="Title 3">
            <a:extLst>
              <a:ext uri="{FF2B5EF4-FFF2-40B4-BE49-F238E27FC236}">
                <a16:creationId xmlns:a16="http://schemas.microsoft.com/office/drawing/2014/main" id="{A66DAC91-876E-4FEB-89A2-14B19FD07994}"/>
              </a:ext>
            </a:extLst>
          </p:cNvPr>
          <p:cNvSpPr>
            <a:spLocks noGrp="1"/>
          </p:cNvSpPr>
          <p:nvPr>
            <p:ph type="title"/>
          </p:nvPr>
        </p:nvSpPr>
        <p:spPr/>
        <p:txBody>
          <a:bodyPr/>
          <a:lstStyle/>
          <a:p>
            <a:r>
              <a:rPr lang="en-US" dirty="0"/>
              <a:t>Activity: Framing a Machine Learning Problem - 2</a:t>
            </a:r>
          </a:p>
        </p:txBody>
      </p:sp>
      <p:sp>
        <p:nvSpPr>
          <p:cNvPr id="5" name="Content Placeholder 4">
            <a:extLst>
              <a:ext uri="{FF2B5EF4-FFF2-40B4-BE49-F238E27FC236}">
                <a16:creationId xmlns:a16="http://schemas.microsoft.com/office/drawing/2014/main" id="{9C09ECB3-295D-43B9-B236-FF2C40485B50}"/>
              </a:ext>
            </a:extLst>
          </p:cNvPr>
          <p:cNvSpPr>
            <a:spLocks noGrp="1"/>
          </p:cNvSpPr>
          <p:nvPr>
            <p:ph idx="1"/>
          </p:nvPr>
        </p:nvSpPr>
        <p:spPr/>
        <p:txBody>
          <a:bodyPr/>
          <a:lstStyle/>
          <a:p>
            <a:r>
              <a:rPr lang="en-US" dirty="0"/>
              <a:t>You are considering whether machine learning might provide a good solution.</a:t>
            </a:r>
          </a:p>
          <a:p>
            <a:r>
              <a:rPr lang="en-US" dirty="0"/>
              <a:t>Questions:</a:t>
            </a:r>
          </a:p>
          <a:p>
            <a:pPr lvl="1"/>
            <a:r>
              <a:rPr lang="en-US" dirty="0"/>
              <a:t>What sort of task should the model perform?</a:t>
            </a:r>
          </a:p>
          <a:p>
            <a:pPr lvl="1"/>
            <a:r>
              <a:rPr lang="en-US" dirty="0"/>
              <a:t>What sort of experience (training dataset) would you need to provide so the model could learn how to price a home?</a:t>
            </a:r>
          </a:p>
          <a:p>
            <a:pPr lvl="1"/>
            <a:r>
              <a:rPr lang="en-US" dirty="0"/>
              <a:t>Once you've created a prototype machine learning model, how might you evaluate the model's performance (that is, its ability to identify an optimum sales price)?</a:t>
            </a:r>
          </a:p>
          <a:p>
            <a:pPr lvl="1"/>
            <a:r>
              <a:rPr lang="en-US" dirty="0"/>
              <a:t>Over time, after the real estate company has started using the tool, how might you evaluate whether the new tool has benefited the business?</a:t>
            </a:r>
          </a:p>
          <a:p>
            <a:pPr lvl="1"/>
            <a:r>
              <a:rPr lang="en-US" dirty="0"/>
              <a:t>Is a machine learning solution appropriate for this problem?</a:t>
            </a:r>
          </a:p>
        </p:txBody>
      </p:sp>
    </p:spTree>
    <p:extLst>
      <p:ext uri="{BB962C8B-B14F-4D97-AF65-F5344CB8AC3E}">
        <p14:creationId xmlns:p14="http://schemas.microsoft.com/office/powerpoint/2010/main" val="373604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FA47-9CC0-4FDC-BD8E-A61881C1F9AA}"/>
              </a:ext>
            </a:extLst>
          </p:cNvPr>
          <p:cNvSpPr>
            <a:spLocks noGrp="1"/>
          </p:cNvSpPr>
          <p:nvPr>
            <p:ph type="title"/>
          </p:nvPr>
        </p:nvSpPr>
        <p:spPr/>
        <p:txBody>
          <a:bodyPr/>
          <a:lstStyle/>
          <a:p>
            <a:r>
              <a:rPr lang="en-US" dirty="0"/>
              <a:t>Traditional Programming vs. Machine Learning</a:t>
            </a:r>
          </a:p>
        </p:txBody>
      </p:sp>
      <p:sp>
        <p:nvSpPr>
          <p:cNvPr id="3" name="Slide Number Placeholder 2">
            <a:extLst>
              <a:ext uri="{FF2B5EF4-FFF2-40B4-BE49-F238E27FC236}">
                <a16:creationId xmlns:a16="http://schemas.microsoft.com/office/drawing/2014/main" id="{B0CE4B46-D40E-4F89-AA88-68A78FA3610D}"/>
              </a:ext>
            </a:extLst>
          </p:cNvPr>
          <p:cNvSpPr>
            <a:spLocks noGrp="1"/>
          </p:cNvSpPr>
          <p:nvPr>
            <p:ph type="sldNum" sz="quarter" idx="12"/>
          </p:nvPr>
        </p:nvSpPr>
        <p:spPr/>
        <p:txBody>
          <a:bodyPr/>
          <a:lstStyle/>
          <a:p>
            <a:fld id="{A8160BDD-7155-D744-B749-9730458604AD}" type="slidenum">
              <a:rPr lang="en-US" smtClean="0"/>
              <a:t>24</a:t>
            </a:fld>
            <a:endParaRPr lang="en-US" dirty="0"/>
          </a:p>
        </p:txBody>
      </p:sp>
      <p:sp>
        <p:nvSpPr>
          <p:cNvPr id="4" name="Freeform: Shape 3">
            <a:extLst>
              <a:ext uri="{FF2B5EF4-FFF2-40B4-BE49-F238E27FC236}">
                <a16:creationId xmlns:a16="http://schemas.microsoft.com/office/drawing/2014/main" id="{D0BE48B4-2493-4B42-ACD0-AA92271F5776}"/>
              </a:ext>
            </a:extLst>
          </p:cNvPr>
          <p:cNvSpPr/>
          <p:nvPr/>
        </p:nvSpPr>
        <p:spPr>
          <a:xfrm>
            <a:off x="4700115" y="1410976"/>
            <a:ext cx="3929604" cy="4518338"/>
          </a:xfrm>
          <a:custGeom>
            <a:avLst/>
            <a:gdLst>
              <a:gd name="connsiteX0" fmla="*/ 237578 w 3929604"/>
              <a:gd name="connsiteY0" fmla="*/ 4136590 h 4518338"/>
              <a:gd name="connsiteX1" fmla="*/ 127873 w 3929604"/>
              <a:gd name="connsiteY1" fmla="*/ 4246295 h 4518338"/>
              <a:gd name="connsiteX2" fmla="*/ 237578 w 3929604"/>
              <a:gd name="connsiteY2" fmla="*/ 4356000 h 4518338"/>
              <a:gd name="connsiteX3" fmla="*/ 3720817 w 3929604"/>
              <a:gd name="connsiteY3" fmla="*/ 4356000 h 4518338"/>
              <a:gd name="connsiteX4" fmla="*/ 3830522 w 3929604"/>
              <a:gd name="connsiteY4" fmla="*/ 4246295 h 4518338"/>
              <a:gd name="connsiteX5" fmla="*/ 3720817 w 3929604"/>
              <a:gd name="connsiteY5" fmla="*/ 4136590 h 4518338"/>
              <a:gd name="connsiteX6" fmla="*/ 237578 w 3929604"/>
              <a:gd name="connsiteY6" fmla="*/ 3334182 h 4518338"/>
              <a:gd name="connsiteX7" fmla="*/ 127873 w 3929604"/>
              <a:gd name="connsiteY7" fmla="*/ 3443887 h 4518338"/>
              <a:gd name="connsiteX8" fmla="*/ 237578 w 3929604"/>
              <a:gd name="connsiteY8" fmla="*/ 3553592 h 4518338"/>
              <a:gd name="connsiteX9" fmla="*/ 3720818 w 3929604"/>
              <a:gd name="connsiteY9" fmla="*/ 3553592 h 4518338"/>
              <a:gd name="connsiteX10" fmla="*/ 3830523 w 3929604"/>
              <a:gd name="connsiteY10" fmla="*/ 3443887 h 4518338"/>
              <a:gd name="connsiteX11" fmla="*/ 3720818 w 3929604"/>
              <a:gd name="connsiteY11" fmla="*/ 3334182 h 4518338"/>
              <a:gd name="connsiteX12" fmla="*/ 237578 w 3929604"/>
              <a:gd name="connsiteY12" fmla="*/ 2537482 h 4518338"/>
              <a:gd name="connsiteX13" fmla="*/ 127873 w 3929604"/>
              <a:gd name="connsiteY13" fmla="*/ 2647187 h 4518338"/>
              <a:gd name="connsiteX14" fmla="*/ 237578 w 3929604"/>
              <a:gd name="connsiteY14" fmla="*/ 2756892 h 4518338"/>
              <a:gd name="connsiteX15" fmla="*/ 3720818 w 3929604"/>
              <a:gd name="connsiteY15" fmla="*/ 2756892 h 4518338"/>
              <a:gd name="connsiteX16" fmla="*/ 3830523 w 3929604"/>
              <a:gd name="connsiteY16" fmla="*/ 2647187 h 4518338"/>
              <a:gd name="connsiteX17" fmla="*/ 3720818 w 3929604"/>
              <a:gd name="connsiteY17" fmla="*/ 2537482 h 4518338"/>
              <a:gd name="connsiteX18" fmla="*/ 237578 w 3929604"/>
              <a:gd name="connsiteY18" fmla="*/ 1720169 h 4518338"/>
              <a:gd name="connsiteX19" fmla="*/ 127873 w 3929604"/>
              <a:gd name="connsiteY19" fmla="*/ 1829874 h 4518338"/>
              <a:gd name="connsiteX20" fmla="*/ 237578 w 3929604"/>
              <a:gd name="connsiteY20" fmla="*/ 1939579 h 4518338"/>
              <a:gd name="connsiteX21" fmla="*/ 3720818 w 3929604"/>
              <a:gd name="connsiteY21" fmla="*/ 1939579 h 4518338"/>
              <a:gd name="connsiteX22" fmla="*/ 3830523 w 3929604"/>
              <a:gd name="connsiteY22" fmla="*/ 1829874 h 4518338"/>
              <a:gd name="connsiteX23" fmla="*/ 3720818 w 3929604"/>
              <a:gd name="connsiteY23" fmla="*/ 1720169 h 4518338"/>
              <a:gd name="connsiteX24" fmla="*/ 237578 w 3929604"/>
              <a:gd name="connsiteY24" fmla="*/ 938253 h 4518338"/>
              <a:gd name="connsiteX25" fmla="*/ 127873 w 3929604"/>
              <a:gd name="connsiteY25" fmla="*/ 1047958 h 4518338"/>
              <a:gd name="connsiteX26" fmla="*/ 237578 w 3929604"/>
              <a:gd name="connsiteY26" fmla="*/ 1157663 h 4518338"/>
              <a:gd name="connsiteX27" fmla="*/ 3720818 w 3929604"/>
              <a:gd name="connsiteY27" fmla="*/ 1157663 h 4518338"/>
              <a:gd name="connsiteX28" fmla="*/ 3830523 w 3929604"/>
              <a:gd name="connsiteY28" fmla="*/ 1047958 h 4518338"/>
              <a:gd name="connsiteX29" fmla="*/ 3720818 w 3929604"/>
              <a:gd name="connsiteY29" fmla="*/ 938253 h 4518338"/>
              <a:gd name="connsiteX30" fmla="*/ 237578 w 3929604"/>
              <a:gd name="connsiteY30" fmla="*/ 148251 h 4518338"/>
              <a:gd name="connsiteX31" fmla="*/ 127873 w 3929604"/>
              <a:gd name="connsiteY31" fmla="*/ 257956 h 4518338"/>
              <a:gd name="connsiteX32" fmla="*/ 237578 w 3929604"/>
              <a:gd name="connsiteY32" fmla="*/ 367661 h 4518338"/>
              <a:gd name="connsiteX33" fmla="*/ 3720818 w 3929604"/>
              <a:gd name="connsiteY33" fmla="*/ 367661 h 4518338"/>
              <a:gd name="connsiteX34" fmla="*/ 3830523 w 3929604"/>
              <a:gd name="connsiteY34" fmla="*/ 257956 h 4518338"/>
              <a:gd name="connsiteX35" fmla="*/ 3720818 w 3929604"/>
              <a:gd name="connsiteY35" fmla="*/ 148251 h 4518338"/>
              <a:gd name="connsiteX36" fmla="*/ 203750 w 3929604"/>
              <a:gd name="connsiteY36" fmla="*/ 0 h 4518338"/>
              <a:gd name="connsiteX37" fmla="*/ 3725854 w 3929604"/>
              <a:gd name="connsiteY37" fmla="*/ 0 h 4518338"/>
              <a:gd name="connsiteX38" fmla="*/ 3929604 w 3929604"/>
              <a:gd name="connsiteY38" fmla="*/ 203750 h 4518338"/>
              <a:gd name="connsiteX39" fmla="*/ 3929604 w 3929604"/>
              <a:gd name="connsiteY39" fmla="*/ 4314588 h 4518338"/>
              <a:gd name="connsiteX40" fmla="*/ 3725854 w 3929604"/>
              <a:gd name="connsiteY40" fmla="*/ 4518338 h 4518338"/>
              <a:gd name="connsiteX41" fmla="*/ 203750 w 3929604"/>
              <a:gd name="connsiteY41" fmla="*/ 4518338 h 4518338"/>
              <a:gd name="connsiteX42" fmla="*/ 0 w 3929604"/>
              <a:gd name="connsiteY42" fmla="*/ 4314588 h 4518338"/>
              <a:gd name="connsiteX43" fmla="*/ 0 w 3929604"/>
              <a:gd name="connsiteY43" fmla="*/ 203750 h 4518338"/>
              <a:gd name="connsiteX44" fmla="*/ 203750 w 3929604"/>
              <a:gd name="connsiteY44" fmla="*/ 0 h 451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29604" h="4518338">
                <a:moveTo>
                  <a:pt x="237578" y="4136590"/>
                </a:moveTo>
                <a:cubicBezTo>
                  <a:pt x="176990" y="4136590"/>
                  <a:pt x="127873" y="4185707"/>
                  <a:pt x="127873" y="4246295"/>
                </a:cubicBezTo>
                <a:cubicBezTo>
                  <a:pt x="127873" y="4306883"/>
                  <a:pt x="176990" y="4356000"/>
                  <a:pt x="237578" y="4356000"/>
                </a:cubicBezTo>
                <a:lnTo>
                  <a:pt x="3720817" y="4356000"/>
                </a:lnTo>
                <a:cubicBezTo>
                  <a:pt x="3781405" y="4356000"/>
                  <a:pt x="3830522" y="4306883"/>
                  <a:pt x="3830522" y="4246295"/>
                </a:cubicBezTo>
                <a:cubicBezTo>
                  <a:pt x="3830522" y="4185707"/>
                  <a:pt x="3781405" y="4136590"/>
                  <a:pt x="3720817" y="4136590"/>
                </a:cubicBezTo>
                <a:close/>
                <a:moveTo>
                  <a:pt x="237578" y="3334182"/>
                </a:moveTo>
                <a:cubicBezTo>
                  <a:pt x="176990" y="3334182"/>
                  <a:pt x="127873" y="3383299"/>
                  <a:pt x="127873" y="3443887"/>
                </a:cubicBezTo>
                <a:cubicBezTo>
                  <a:pt x="127873" y="3504475"/>
                  <a:pt x="176990" y="3553592"/>
                  <a:pt x="237578" y="3553592"/>
                </a:cubicBezTo>
                <a:lnTo>
                  <a:pt x="3720818" y="3553592"/>
                </a:lnTo>
                <a:cubicBezTo>
                  <a:pt x="3781406" y="3553592"/>
                  <a:pt x="3830523" y="3504475"/>
                  <a:pt x="3830523" y="3443887"/>
                </a:cubicBezTo>
                <a:cubicBezTo>
                  <a:pt x="3830523" y="3383299"/>
                  <a:pt x="3781406" y="3334182"/>
                  <a:pt x="3720818" y="3334182"/>
                </a:cubicBezTo>
                <a:close/>
                <a:moveTo>
                  <a:pt x="237578" y="2537482"/>
                </a:moveTo>
                <a:cubicBezTo>
                  <a:pt x="176990" y="2537482"/>
                  <a:pt x="127873" y="2586599"/>
                  <a:pt x="127873" y="2647187"/>
                </a:cubicBezTo>
                <a:cubicBezTo>
                  <a:pt x="127873" y="2707775"/>
                  <a:pt x="176990" y="2756892"/>
                  <a:pt x="237578" y="2756892"/>
                </a:cubicBezTo>
                <a:lnTo>
                  <a:pt x="3720818" y="2756892"/>
                </a:lnTo>
                <a:cubicBezTo>
                  <a:pt x="3781406" y="2756892"/>
                  <a:pt x="3830523" y="2707775"/>
                  <a:pt x="3830523" y="2647187"/>
                </a:cubicBezTo>
                <a:cubicBezTo>
                  <a:pt x="3830523" y="2586599"/>
                  <a:pt x="3781406" y="2537482"/>
                  <a:pt x="3720818" y="2537482"/>
                </a:cubicBezTo>
                <a:close/>
                <a:moveTo>
                  <a:pt x="237578" y="1720169"/>
                </a:moveTo>
                <a:cubicBezTo>
                  <a:pt x="176990" y="1720169"/>
                  <a:pt x="127873" y="1769286"/>
                  <a:pt x="127873" y="1829874"/>
                </a:cubicBezTo>
                <a:cubicBezTo>
                  <a:pt x="127873" y="1890462"/>
                  <a:pt x="176990" y="1939579"/>
                  <a:pt x="237578" y="1939579"/>
                </a:cubicBezTo>
                <a:lnTo>
                  <a:pt x="3720818" y="1939579"/>
                </a:lnTo>
                <a:cubicBezTo>
                  <a:pt x="3781406" y="1939579"/>
                  <a:pt x="3830523" y="1890462"/>
                  <a:pt x="3830523" y="1829874"/>
                </a:cubicBezTo>
                <a:cubicBezTo>
                  <a:pt x="3830523" y="1769286"/>
                  <a:pt x="3781406" y="1720169"/>
                  <a:pt x="3720818" y="1720169"/>
                </a:cubicBezTo>
                <a:close/>
                <a:moveTo>
                  <a:pt x="237578" y="938253"/>
                </a:moveTo>
                <a:cubicBezTo>
                  <a:pt x="176990" y="938253"/>
                  <a:pt x="127873" y="987370"/>
                  <a:pt x="127873" y="1047958"/>
                </a:cubicBezTo>
                <a:cubicBezTo>
                  <a:pt x="127873" y="1108546"/>
                  <a:pt x="176990" y="1157663"/>
                  <a:pt x="237578" y="1157663"/>
                </a:cubicBezTo>
                <a:lnTo>
                  <a:pt x="3720818" y="1157663"/>
                </a:lnTo>
                <a:cubicBezTo>
                  <a:pt x="3781406" y="1157663"/>
                  <a:pt x="3830523" y="1108546"/>
                  <a:pt x="3830523" y="1047958"/>
                </a:cubicBezTo>
                <a:cubicBezTo>
                  <a:pt x="3830523" y="987370"/>
                  <a:pt x="3781406" y="938253"/>
                  <a:pt x="3720818" y="938253"/>
                </a:cubicBezTo>
                <a:close/>
                <a:moveTo>
                  <a:pt x="237578" y="148251"/>
                </a:moveTo>
                <a:cubicBezTo>
                  <a:pt x="176990" y="148251"/>
                  <a:pt x="127873" y="197368"/>
                  <a:pt x="127873" y="257956"/>
                </a:cubicBezTo>
                <a:cubicBezTo>
                  <a:pt x="127873" y="318544"/>
                  <a:pt x="176990" y="367661"/>
                  <a:pt x="237578" y="367661"/>
                </a:cubicBezTo>
                <a:lnTo>
                  <a:pt x="3720818" y="367661"/>
                </a:lnTo>
                <a:cubicBezTo>
                  <a:pt x="3781406" y="367661"/>
                  <a:pt x="3830523" y="318544"/>
                  <a:pt x="3830523" y="257956"/>
                </a:cubicBezTo>
                <a:cubicBezTo>
                  <a:pt x="3830523" y="197368"/>
                  <a:pt x="3781406" y="148251"/>
                  <a:pt x="3720818" y="148251"/>
                </a:cubicBezTo>
                <a:close/>
                <a:moveTo>
                  <a:pt x="203750" y="0"/>
                </a:moveTo>
                <a:lnTo>
                  <a:pt x="3725854" y="0"/>
                </a:lnTo>
                <a:cubicBezTo>
                  <a:pt x="3838382" y="0"/>
                  <a:pt x="3929604" y="91222"/>
                  <a:pt x="3929604" y="203750"/>
                </a:cubicBezTo>
                <a:lnTo>
                  <a:pt x="3929604" y="4314588"/>
                </a:lnTo>
                <a:cubicBezTo>
                  <a:pt x="3929604" y="4427116"/>
                  <a:pt x="3838382" y="4518338"/>
                  <a:pt x="3725854" y="4518338"/>
                </a:cubicBezTo>
                <a:lnTo>
                  <a:pt x="203750" y="4518338"/>
                </a:lnTo>
                <a:cubicBezTo>
                  <a:pt x="91222" y="4518338"/>
                  <a:pt x="0" y="4427116"/>
                  <a:pt x="0" y="4314588"/>
                </a:cubicBezTo>
                <a:lnTo>
                  <a:pt x="0" y="203750"/>
                </a:lnTo>
                <a:cubicBezTo>
                  <a:pt x="0" y="91222"/>
                  <a:pt x="91222" y="0"/>
                  <a:pt x="203750" y="0"/>
                </a:cubicBezTo>
                <a:close/>
              </a:path>
            </a:pathLst>
          </a:custGeom>
          <a:solidFill>
            <a:schemeClr val="bg1">
              <a:lumMod val="95000"/>
            </a:schemeClr>
          </a:solidFill>
          <a:ln w="28575" cap="flat" cmpd="sng" algn="ctr">
            <a:noFill/>
            <a:prstDash val="solid"/>
          </a:ln>
          <a:effectLst/>
        </p:spPr>
        <p:txBody>
          <a:bodyPr wrap="square" rtlCol="0" anchor="ctr">
            <a:noAutofit/>
          </a:bodyPr>
          <a:lstStyle/>
          <a:p>
            <a:pPr algn="ctr" defTabSz="914400"/>
            <a:endParaRPr lang="en-US" sz="1100" b="1" kern="0" dirty="0">
              <a:solidFill>
                <a:srgbClr val="FF0000"/>
              </a:solidFill>
              <a:latin typeface="Arial"/>
            </a:endParaRPr>
          </a:p>
        </p:txBody>
      </p:sp>
      <p:sp>
        <p:nvSpPr>
          <p:cNvPr id="5" name="Text Box 307">
            <a:extLst>
              <a:ext uri="{FF2B5EF4-FFF2-40B4-BE49-F238E27FC236}">
                <a16:creationId xmlns:a16="http://schemas.microsoft.com/office/drawing/2014/main" id="{5654033B-26BC-4D03-8447-451EA93B6F5D}"/>
              </a:ext>
            </a:extLst>
          </p:cNvPr>
          <p:cNvSpPr txBox="1">
            <a:spLocks noChangeArrowheads="1"/>
          </p:cNvSpPr>
          <p:nvPr/>
        </p:nvSpPr>
        <p:spPr bwMode="auto">
          <a:xfrm>
            <a:off x="5467932" y="5515738"/>
            <a:ext cx="3027028"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Deploy</a:t>
            </a:r>
          </a:p>
        </p:txBody>
      </p:sp>
      <p:sp>
        <p:nvSpPr>
          <p:cNvPr id="6" name="Text Box 307">
            <a:extLst>
              <a:ext uri="{FF2B5EF4-FFF2-40B4-BE49-F238E27FC236}">
                <a16:creationId xmlns:a16="http://schemas.microsoft.com/office/drawing/2014/main" id="{D9E52985-E80D-4E0E-AF54-4BFA3E0D7CC2}"/>
              </a:ext>
            </a:extLst>
          </p:cNvPr>
          <p:cNvSpPr txBox="1">
            <a:spLocks noChangeArrowheads="1"/>
          </p:cNvSpPr>
          <p:nvPr/>
        </p:nvSpPr>
        <p:spPr bwMode="auto">
          <a:xfrm>
            <a:off x="5513969" y="2316895"/>
            <a:ext cx="3027025"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Select algorithm and prepare datasets</a:t>
            </a:r>
          </a:p>
        </p:txBody>
      </p:sp>
      <p:sp>
        <p:nvSpPr>
          <p:cNvPr id="7" name="Text Box 307">
            <a:extLst>
              <a:ext uri="{FF2B5EF4-FFF2-40B4-BE49-F238E27FC236}">
                <a16:creationId xmlns:a16="http://schemas.microsoft.com/office/drawing/2014/main" id="{BF6C3FFA-29F6-40A1-8A90-40380E9C0197}"/>
              </a:ext>
            </a:extLst>
          </p:cNvPr>
          <p:cNvSpPr txBox="1">
            <a:spLocks noChangeArrowheads="1"/>
          </p:cNvSpPr>
          <p:nvPr/>
        </p:nvSpPr>
        <p:spPr bwMode="auto">
          <a:xfrm>
            <a:off x="5513977" y="1523138"/>
            <a:ext cx="302701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Analyze the problem</a:t>
            </a:r>
          </a:p>
        </p:txBody>
      </p:sp>
      <p:pic>
        <p:nvPicPr>
          <p:cNvPr id="8" name="Picture 7" descr="A picture containing vector graphics&#10;&#10;Description automatically generated">
            <a:extLst>
              <a:ext uri="{FF2B5EF4-FFF2-40B4-BE49-F238E27FC236}">
                <a16:creationId xmlns:a16="http://schemas.microsoft.com/office/drawing/2014/main" id="{F4819761-3650-4316-BDE2-C07DEA974A5C}"/>
              </a:ext>
            </a:extLst>
          </p:cNvPr>
          <p:cNvPicPr>
            <a:picLocks noChangeAspect="1"/>
          </p:cNvPicPr>
          <p:nvPr/>
        </p:nvPicPr>
        <p:blipFill>
          <a:blip r:embed="rId2"/>
          <a:stretch>
            <a:fillRect/>
          </a:stretch>
        </p:blipFill>
        <p:spPr>
          <a:xfrm>
            <a:off x="5110177" y="5412581"/>
            <a:ext cx="444618" cy="427404"/>
          </a:xfrm>
          <a:prstGeom prst="rect">
            <a:avLst/>
          </a:prstGeom>
          <a:effectLst>
            <a:outerShdw blurRad="50800" dist="38100" dir="2700000" algn="tl" rotWithShape="0">
              <a:prstClr val="black">
                <a:alpha val="40000"/>
              </a:prstClr>
            </a:outerShdw>
          </a:effectLst>
        </p:spPr>
      </p:pic>
      <p:sp>
        <p:nvSpPr>
          <p:cNvPr id="9" name="Text Box 307">
            <a:extLst>
              <a:ext uri="{FF2B5EF4-FFF2-40B4-BE49-F238E27FC236}">
                <a16:creationId xmlns:a16="http://schemas.microsoft.com/office/drawing/2014/main" id="{325BBFAE-1FFC-4B1F-B573-F976E1AFD1DD}"/>
              </a:ext>
            </a:extLst>
          </p:cNvPr>
          <p:cNvSpPr txBox="1">
            <a:spLocks noChangeArrowheads="1"/>
          </p:cNvSpPr>
          <p:nvPr/>
        </p:nvSpPr>
        <p:spPr bwMode="auto">
          <a:xfrm>
            <a:off x="4695426" y="1076568"/>
            <a:ext cx="394486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cs typeface="Calibri"/>
              </a:rPr>
              <a:t>Machine Learning</a:t>
            </a:r>
          </a:p>
        </p:txBody>
      </p:sp>
      <p:pic>
        <p:nvPicPr>
          <p:cNvPr id="10" name="Picture 2" descr="http://icons.iconarchive.com/icons/visualpharm/must-have/256/User-icon.png">
            <a:extLst>
              <a:ext uri="{FF2B5EF4-FFF2-40B4-BE49-F238E27FC236}">
                <a16:creationId xmlns:a16="http://schemas.microsoft.com/office/drawing/2014/main" id="{7A1EE6A3-DEA1-4829-A97A-36B9F0161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968" y="1433100"/>
            <a:ext cx="403590" cy="4035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icons.iconarchive.com/icons/visualpharm/must-have/256/User-icon.png">
            <a:extLst>
              <a:ext uri="{FF2B5EF4-FFF2-40B4-BE49-F238E27FC236}">
                <a16:creationId xmlns:a16="http://schemas.microsoft.com/office/drawing/2014/main" id="{51BC7393-584E-4759-B21F-B20BCAC0C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968" y="2233462"/>
            <a:ext cx="403590" cy="403591"/>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4CE49F93-0324-4640-A465-D1881D6663FF}"/>
              </a:ext>
            </a:extLst>
          </p:cNvPr>
          <p:cNvSpPr/>
          <p:nvPr/>
        </p:nvSpPr>
        <p:spPr>
          <a:xfrm rot="21426048" flipV="1">
            <a:off x="7974301" y="1653741"/>
            <a:ext cx="991477" cy="3208989"/>
          </a:xfrm>
          <a:prstGeom prst="arc">
            <a:avLst>
              <a:gd name="adj1" fmla="val 16162912"/>
              <a:gd name="adj2" fmla="val 5047663"/>
            </a:avLst>
          </a:prstGeom>
          <a:noFill/>
          <a:ln w="50800" cap="rnd" cmpd="sng" algn="ctr">
            <a:solidFill>
              <a:srgbClr val="00A0DD"/>
            </a:solidFill>
            <a:prstDash val="solid"/>
            <a:tailEnd type="triangl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A close up of a logo&#10;&#10;Description automatically generated">
            <a:extLst>
              <a:ext uri="{FF2B5EF4-FFF2-40B4-BE49-F238E27FC236}">
                <a16:creationId xmlns:a16="http://schemas.microsoft.com/office/drawing/2014/main" id="{4E6EC09B-D49C-4C59-A392-47D588ED83D8}"/>
              </a:ext>
            </a:extLst>
          </p:cNvPr>
          <p:cNvPicPr>
            <a:picLocks noChangeAspect="1"/>
          </p:cNvPicPr>
          <p:nvPr/>
        </p:nvPicPr>
        <p:blipFill>
          <a:blip r:embed="rId4"/>
          <a:stretch>
            <a:fillRect/>
          </a:stretch>
        </p:blipFill>
        <p:spPr>
          <a:xfrm>
            <a:off x="5193803" y="3028895"/>
            <a:ext cx="429965" cy="429965"/>
          </a:xfrm>
          <a:prstGeom prst="rect">
            <a:avLst/>
          </a:prstGeom>
        </p:spPr>
      </p:pic>
      <p:sp>
        <p:nvSpPr>
          <p:cNvPr id="14" name="Text Box 307">
            <a:extLst>
              <a:ext uri="{FF2B5EF4-FFF2-40B4-BE49-F238E27FC236}">
                <a16:creationId xmlns:a16="http://schemas.microsoft.com/office/drawing/2014/main" id="{77E68B4E-14ED-4EFC-A365-5EC189DBB628}"/>
              </a:ext>
            </a:extLst>
          </p:cNvPr>
          <p:cNvSpPr txBox="1">
            <a:spLocks noChangeArrowheads="1"/>
          </p:cNvSpPr>
          <p:nvPr/>
        </p:nvSpPr>
        <p:spPr bwMode="auto">
          <a:xfrm>
            <a:off x="5414859" y="3101126"/>
            <a:ext cx="3126135"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Algorithm uses training dataset to learn</a:t>
            </a:r>
          </a:p>
        </p:txBody>
      </p:sp>
      <p:sp>
        <p:nvSpPr>
          <p:cNvPr id="15" name="Text Box 307">
            <a:extLst>
              <a:ext uri="{FF2B5EF4-FFF2-40B4-BE49-F238E27FC236}">
                <a16:creationId xmlns:a16="http://schemas.microsoft.com/office/drawing/2014/main" id="{D7099BED-A91E-460F-ABB9-5A4B6D9EB464}"/>
              </a:ext>
            </a:extLst>
          </p:cNvPr>
          <p:cNvSpPr txBox="1">
            <a:spLocks noChangeArrowheads="1"/>
          </p:cNvSpPr>
          <p:nvPr/>
        </p:nvSpPr>
        <p:spPr bwMode="auto">
          <a:xfrm>
            <a:off x="5427283" y="3913935"/>
            <a:ext cx="3113711"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300" b="1" kern="0" dirty="0">
                <a:solidFill>
                  <a:srgbClr val="000000"/>
                </a:solidFill>
                <a:latin typeface="Calibri"/>
                <a:cs typeface="Calibri"/>
              </a:rPr>
              <a:t>Apply model to evaluation dataset</a:t>
            </a:r>
            <a:endParaRPr kumimoji="0" lang="en-US" sz="1300" b="1" i="0" u="none" strike="noStrike" kern="0" cap="none" spc="0" normalizeH="0" baseline="0" noProof="0" dirty="0">
              <a:ln>
                <a:noFill/>
              </a:ln>
              <a:solidFill>
                <a:srgbClr val="000000"/>
              </a:solidFill>
              <a:effectLst/>
              <a:uLnTx/>
              <a:uFillTx/>
              <a:latin typeface="Calibri"/>
              <a:cs typeface="Calibri"/>
            </a:endParaRPr>
          </a:p>
        </p:txBody>
      </p:sp>
      <p:sp>
        <p:nvSpPr>
          <p:cNvPr id="16" name="Text Box 307">
            <a:extLst>
              <a:ext uri="{FF2B5EF4-FFF2-40B4-BE49-F238E27FC236}">
                <a16:creationId xmlns:a16="http://schemas.microsoft.com/office/drawing/2014/main" id="{4078EE54-85AC-4446-A15B-B96AAED26DCE}"/>
              </a:ext>
            </a:extLst>
          </p:cNvPr>
          <p:cNvSpPr txBox="1">
            <a:spLocks noChangeArrowheads="1"/>
          </p:cNvSpPr>
          <p:nvPr/>
        </p:nvSpPr>
        <p:spPr bwMode="auto">
          <a:xfrm>
            <a:off x="5467920" y="4707692"/>
            <a:ext cx="3027040"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Revisions needed?</a:t>
            </a:r>
          </a:p>
        </p:txBody>
      </p:sp>
      <p:pic>
        <p:nvPicPr>
          <p:cNvPr id="17" name="Picture 2" descr="http://icons.iconarchive.com/icons/visualpharm/must-have/256/User-icon.png">
            <a:extLst>
              <a:ext uri="{FF2B5EF4-FFF2-40B4-BE49-F238E27FC236}">
                <a16:creationId xmlns:a16="http://schemas.microsoft.com/office/drawing/2014/main" id="{2A22562B-CB26-44EA-8D0E-62D8F5CA0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785" y="4609263"/>
            <a:ext cx="403590" cy="4035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07">
            <a:extLst>
              <a:ext uri="{FF2B5EF4-FFF2-40B4-BE49-F238E27FC236}">
                <a16:creationId xmlns:a16="http://schemas.microsoft.com/office/drawing/2014/main" id="{59CAABC9-5C50-4844-A6C2-E65B4171A9F7}"/>
              </a:ext>
            </a:extLst>
          </p:cNvPr>
          <p:cNvSpPr txBox="1">
            <a:spLocks noChangeArrowheads="1"/>
          </p:cNvSpPr>
          <p:nvPr/>
        </p:nvSpPr>
        <p:spPr bwMode="auto">
          <a:xfrm>
            <a:off x="8549689" y="4805295"/>
            <a:ext cx="41759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100" i="0" u="none" strike="noStrike" kern="0" cap="none" spc="0" normalizeH="0" baseline="0" noProof="0" dirty="0">
                <a:ln>
                  <a:noFill/>
                </a:ln>
                <a:solidFill>
                  <a:srgbClr val="00A0DD"/>
                </a:solidFill>
                <a:effectLst/>
                <a:uLnTx/>
                <a:uFillTx/>
                <a:latin typeface="Calibri"/>
                <a:cs typeface="Calibri"/>
              </a:rPr>
              <a:t>Yes</a:t>
            </a:r>
          </a:p>
        </p:txBody>
      </p:sp>
      <p:sp>
        <p:nvSpPr>
          <p:cNvPr id="19" name="Text Box 307">
            <a:extLst>
              <a:ext uri="{FF2B5EF4-FFF2-40B4-BE49-F238E27FC236}">
                <a16:creationId xmlns:a16="http://schemas.microsoft.com/office/drawing/2014/main" id="{81964ED8-8013-467B-B2B0-AF82493FCCEA}"/>
              </a:ext>
            </a:extLst>
          </p:cNvPr>
          <p:cNvSpPr txBox="1">
            <a:spLocks noChangeArrowheads="1"/>
          </p:cNvSpPr>
          <p:nvPr/>
        </p:nvSpPr>
        <p:spPr bwMode="auto">
          <a:xfrm>
            <a:off x="8104731" y="4900386"/>
            <a:ext cx="41759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100" b="1" i="0" u="none" strike="noStrike" kern="0" cap="none" spc="0" normalizeH="0" baseline="0">
                <a:ln>
                  <a:noFill/>
                </a:ln>
                <a:solidFill>
                  <a:srgbClr val="00A0DD"/>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b="0" dirty="0"/>
              <a:t>No</a:t>
            </a:r>
          </a:p>
        </p:txBody>
      </p:sp>
      <p:sp>
        <p:nvSpPr>
          <p:cNvPr id="20" name="Arc 19">
            <a:extLst>
              <a:ext uri="{FF2B5EF4-FFF2-40B4-BE49-F238E27FC236}">
                <a16:creationId xmlns:a16="http://schemas.microsoft.com/office/drawing/2014/main" id="{250D6BC2-FC8D-43F9-8831-0FC9C3B5B46B}"/>
              </a:ext>
            </a:extLst>
          </p:cNvPr>
          <p:cNvSpPr/>
          <p:nvPr/>
        </p:nvSpPr>
        <p:spPr>
          <a:xfrm rot="10800000" flipH="1" flipV="1">
            <a:off x="7989177" y="4819651"/>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21" name="Arc 20">
            <a:extLst>
              <a:ext uri="{FF2B5EF4-FFF2-40B4-BE49-F238E27FC236}">
                <a16:creationId xmlns:a16="http://schemas.microsoft.com/office/drawing/2014/main" id="{4618D928-0078-4396-A9B9-CA138445F5F6}"/>
              </a:ext>
            </a:extLst>
          </p:cNvPr>
          <p:cNvSpPr/>
          <p:nvPr/>
        </p:nvSpPr>
        <p:spPr>
          <a:xfrm rot="10800000" flipH="1" flipV="1">
            <a:off x="7989177" y="4025329"/>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22" name="Arc 21">
            <a:extLst>
              <a:ext uri="{FF2B5EF4-FFF2-40B4-BE49-F238E27FC236}">
                <a16:creationId xmlns:a16="http://schemas.microsoft.com/office/drawing/2014/main" id="{B76FB119-D9E4-475C-921B-C9CCBB1307B1}"/>
              </a:ext>
            </a:extLst>
          </p:cNvPr>
          <p:cNvSpPr/>
          <p:nvPr/>
        </p:nvSpPr>
        <p:spPr>
          <a:xfrm rot="10800000" flipH="1" flipV="1">
            <a:off x="7989177" y="2436685"/>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23" name="Arc 22">
            <a:extLst>
              <a:ext uri="{FF2B5EF4-FFF2-40B4-BE49-F238E27FC236}">
                <a16:creationId xmlns:a16="http://schemas.microsoft.com/office/drawing/2014/main" id="{A0CB8367-F8C4-46F7-981A-6C2B63719AB5}"/>
              </a:ext>
            </a:extLst>
          </p:cNvPr>
          <p:cNvSpPr/>
          <p:nvPr/>
        </p:nvSpPr>
        <p:spPr>
          <a:xfrm rot="10800000" flipH="1" flipV="1">
            <a:off x="7989177" y="1642363"/>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24" name="Freeform: Shape 23">
            <a:extLst>
              <a:ext uri="{FF2B5EF4-FFF2-40B4-BE49-F238E27FC236}">
                <a16:creationId xmlns:a16="http://schemas.microsoft.com/office/drawing/2014/main" id="{FFBABD10-5B79-4320-B02E-975444365C90}"/>
              </a:ext>
            </a:extLst>
          </p:cNvPr>
          <p:cNvSpPr/>
          <p:nvPr/>
        </p:nvSpPr>
        <p:spPr>
          <a:xfrm>
            <a:off x="234450" y="1410976"/>
            <a:ext cx="3929604" cy="4518338"/>
          </a:xfrm>
          <a:custGeom>
            <a:avLst/>
            <a:gdLst>
              <a:gd name="connsiteX0" fmla="*/ 237578 w 3929604"/>
              <a:gd name="connsiteY0" fmla="*/ 4136590 h 4518338"/>
              <a:gd name="connsiteX1" fmla="*/ 127873 w 3929604"/>
              <a:gd name="connsiteY1" fmla="*/ 4246295 h 4518338"/>
              <a:gd name="connsiteX2" fmla="*/ 237578 w 3929604"/>
              <a:gd name="connsiteY2" fmla="*/ 4356000 h 4518338"/>
              <a:gd name="connsiteX3" fmla="*/ 3720817 w 3929604"/>
              <a:gd name="connsiteY3" fmla="*/ 4356000 h 4518338"/>
              <a:gd name="connsiteX4" fmla="*/ 3830522 w 3929604"/>
              <a:gd name="connsiteY4" fmla="*/ 4246295 h 4518338"/>
              <a:gd name="connsiteX5" fmla="*/ 3720817 w 3929604"/>
              <a:gd name="connsiteY5" fmla="*/ 4136590 h 4518338"/>
              <a:gd name="connsiteX6" fmla="*/ 237578 w 3929604"/>
              <a:gd name="connsiteY6" fmla="*/ 3334182 h 4518338"/>
              <a:gd name="connsiteX7" fmla="*/ 127873 w 3929604"/>
              <a:gd name="connsiteY7" fmla="*/ 3443887 h 4518338"/>
              <a:gd name="connsiteX8" fmla="*/ 237578 w 3929604"/>
              <a:gd name="connsiteY8" fmla="*/ 3553592 h 4518338"/>
              <a:gd name="connsiteX9" fmla="*/ 3720818 w 3929604"/>
              <a:gd name="connsiteY9" fmla="*/ 3553592 h 4518338"/>
              <a:gd name="connsiteX10" fmla="*/ 3830523 w 3929604"/>
              <a:gd name="connsiteY10" fmla="*/ 3443887 h 4518338"/>
              <a:gd name="connsiteX11" fmla="*/ 3720818 w 3929604"/>
              <a:gd name="connsiteY11" fmla="*/ 3334182 h 4518338"/>
              <a:gd name="connsiteX12" fmla="*/ 237578 w 3929604"/>
              <a:gd name="connsiteY12" fmla="*/ 2537482 h 4518338"/>
              <a:gd name="connsiteX13" fmla="*/ 127873 w 3929604"/>
              <a:gd name="connsiteY13" fmla="*/ 2647187 h 4518338"/>
              <a:gd name="connsiteX14" fmla="*/ 237578 w 3929604"/>
              <a:gd name="connsiteY14" fmla="*/ 2756892 h 4518338"/>
              <a:gd name="connsiteX15" fmla="*/ 3720818 w 3929604"/>
              <a:gd name="connsiteY15" fmla="*/ 2756892 h 4518338"/>
              <a:gd name="connsiteX16" fmla="*/ 3830523 w 3929604"/>
              <a:gd name="connsiteY16" fmla="*/ 2647187 h 4518338"/>
              <a:gd name="connsiteX17" fmla="*/ 3720818 w 3929604"/>
              <a:gd name="connsiteY17" fmla="*/ 2537482 h 4518338"/>
              <a:gd name="connsiteX18" fmla="*/ 237578 w 3929604"/>
              <a:gd name="connsiteY18" fmla="*/ 1720169 h 4518338"/>
              <a:gd name="connsiteX19" fmla="*/ 127873 w 3929604"/>
              <a:gd name="connsiteY19" fmla="*/ 1829874 h 4518338"/>
              <a:gd name="connsiteX20" fmla="*/ 237578 w 3929604"/>
              <a:gd name="connsiteY20" fmla="*/ 1939579 h 4518338"/>
              <a:gd name="connsiteX21" fmla="*/ 3720818 w 3929604"/>
              <a:gd name="connsiteY21" fmla="*/ 1939579 h 4518338"/>
              <a:gd name="connsiteX22" fmla="*/ 3830523 w 3929604"/>
              <a:gd name="connsiteY22" fmla="*/ 1829874 h 4518338"/>
              <a:gd name="connsiteX23" fmla="*/ 3720818 w 3929604"/>
              <a:gd name="connsiteY23" fmla="*/ 1720169 h 4518338"/>
              <a:gd name="connsiteX24" fmla="*/ 237578 w 3929604"/>
              <a:gd name="connsiteY24" fmla="*/ 938253 h 4518338"/>
              <a:gd name="connsiteX25" fmla="*/ 127873 w 3929604"/>
              <a:gd name="connsiteY25" fmla="*/ 1047958 h 4518338"/>
              <a:gd name="connsiteX26" fmla="*/ 237578 w 3929604"/>
              <a:gd name="connsiteY26" fmla="*/ 1157663 h 4518338"/>
              <a:gd name="connsiteX27" fmla="*/ 3720818 w 3929604"/>
              <a:gd name="connsiteY27" fmla="*/ 1157663 h 4518338"/>
              <a:gd name="connsiteX28" fmla="*/ 3830523 w 3929604"/>
              <a:gd name="connsiteY28" fmla="*/ 1047958 h 4518338"/>
              <a:gd name="connsiteX29" fmla="*/ 3720818 w 3929604"/>
              <a:gd name="connsiteY29" fmla="*/ 938253 h 4518338"/>
              <a:gd name="connsiteX30" fmla="*/ 237578 w 3929604"/>
              <a:gd name="connsiteY30" fmla="*/ 148251 h 4518338"/>
              <a:gd name="connsiteX31" fmla="*/ 127873 w 3929604"/>
              <a:gd name="connsiteY31" fmla="*/ 257956 h 4518338"/>
              <a:gd name="connsiteX32" fmla="*/ 237578 w 3929604"/>
              <a:gd name="connsiteY32" fmla="*/ 367661 h 4518338"/>
              <a:gd name="connsiteX33" fmla="*/ 3720818 w 3929604"/>
              <a:gd name="connsiteY33" fmla="*/ 367661 h 4518338"/>
              <a:gd name="connsiteX34" fmla="*/ 3830523 w 3929604"/>
              <a:gd name="connsiteY34" fmla="*/ 257956 h 4518338"/>
              <a:gd name="connsiteX35" fmla="*/ 3720818 w 3929604"/>
              <a:gd name="connsiteY35" fmla="*/ 148251 h 4518338"/>
              <a:gd name="connsiteX36" fmla="*/ 203750 w 3929604"/>
              <a:gd name="connsiteY36" fmla="*/ 0 h 4518338"/>
              <a:gd name="connsiteX37" fmla="*/ 3725854 w 3929604"/>
              <a:gd name="connsiteY37" fmla="*/ 0 h 4518338"/>
              <a:gd name="connsiteX38" fmla="*/ 3929604 w 3929604"/>
              <a:gd name="connsiteY38" fmla="*/ 203750 h 4518338"/>
              <a:gd name="connsiteX39" fmla="*/ 3929604 w 3929604"/>
              <a:gd name="connsiteY39" fmla="*/ 4314588 h 4518338"/>
              <a:gd name="connsiteX40" fmla="*/ 3725854 w 3929604"/>
              <a:gd name="connsiteY40" fmla="*/ 4518338 h 4518338"/>
              <a:gd name="connsiteX41" fmla="*/ 203750 w 3929604"/>
              <a:gd name="connsiteY41" fmla="*/ 4518338 h 4518338"/>
              <a:gd name="connsiteX42" fmla="*/ 0 w 3929604"/>
              <a:gd name="connsiteY42" fmla="*/ 4314588 h 4518338"/>
              <a:gd name="connsiteX43" fmla="*/ 0 w 3929604"/>
              <a:gd name="connsiteY43" fmla="*/ 203750 h 4518338"/>
              <a:gd name="connsiteX44" fmla="*/ 203750 w 3929604"/>
              <a:gd name="connsiteY44" fmla="*/ 0 h 451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29604" h="4518338">
                <a:moveTo>
                  <a:pt x="237578" y="4136590"/>
                </a:moveTo>
                <a:cubicBezTo>
                  <a:pt x="176990" y="4136590"/>
                  <a:pt x="127873" y="4185707"/>
                  <a:pt x="127873" y="4246295"/>
                </a:cubicBezTo>
                <a:cubicBezTo>
                  <a:pt x="127873" y="4306883"/>
                  <a:pt x="176990" y="4356000"/>
                  <a:pt x="237578" y="4356000"/>
                </a:cubicBezTo>
                <a:lnTo>
                  <a:pt x="3720817" y="4356000"/>
                </a:lnTo>
                <a:cubicBezTo>
                  <a:pt x="3781405" y="4356000"/>
                  <a:pt x="3830522" y="4306883"/>
                  <a:pt x="3830522" y="4246295"/>
                </a:cubicBezTo>
                <a:cubicBezTo>
                  <a:pt x="3830522" y="4185707"/>
                  <a:pt x="3781405" y="4136590"/>
                  <a:pt x="3720817" y="4136590"/>
                </a:cubicBezTo>
                <a:close/>
                <a:moveTo>
                  <a:pt x="237578" y="3334182"/>
                </a:moveTo>
                <a:cubicBezTo>
                  <a:pt x="176990" y="3334182"/>
                  <a:pt x="127873" y="3383299"/>
                  <a:pt x="127873" y="3443887"/>
                </a:cubicBezTo>
                <a:cubicBezTo>
                  <a:pt x="127873" y="3504475"/>
                  <a:pt x="176990" y="3553592"/>
                  <a:pt x="237578" y="3553592"/>
                </a:cubicBezTo>
                <a:lnTo>
                  <a:pt x="3720818" y="3553592"/>
                </a:lnTo>
                <a:cubicBezTo>
                  <a:pt x="3781406" y="3553592"/>
                  <a:pt x="3830523" y="3504475"/>
                  <a:pt x="3830523" y="3443887"/>
                </a:cubicBezTo>
                <a:cubicBezTo>
                  <a:pt x="3830523" y="3383299"/>
                  <a:pt x="3781406" y="3334182"/>
                  <a:pt x="3720818" y="3334182"/>
                </a:cubicBezTo>
                <a:close/>
                <a:moveTo>
                  <a:pt x="237578" y="2537482"/>
                </a:moveTo>
                <a:cubicBezTo>
                  <a:pt x="176990" y="2537482"/>
                  <a:pt x="127873" y="2586599"/>
                  <a:pt x="127873" y="2647187"/>
                </a:cubicBezTo>
                <a:cubicBezTo>
                  <a:pt x="127873" y="2707775"/>
                  <a:pt x="176990" y="2756892"/>
                  <a:pt x="237578" y="2756892"/>
                </a:cubicBezTo>
                <a:lnTo>
                  <a:pt x="3720818" y="2756892"/>
                </a:lnTo>
                <a:cubicBezTo>
                  <a:pt x="3781406" y="2756892"/>
                  <a:pt x="3830523" y="2707775"/>
                  <a:pt x="3830523" y="2647187"/>
                </a:cubicBezTo>
                <a:cubicBezTo>
                  <a:pt x="3830523" y="2586599"/>
                  <a:pt x="3781406" y="2537482"/>
                  <a:pt x="3720818" y="2537482"/>
                </a:cubicBezTo>
                <a:close/>
                <a:moveTo>
                  <a:pt x="237578" y="1720169"/>
                </a:moveTo>
                <a:cubicBezTo>
                  <a:pt x="176990" y="1720169"/>
                  <a:pt x="127873" y="1769286"/>
                  <a:pt x="127873" y="1829874"/>
                </a:cubicBezTo>
                <a:cubicBezTo>
                  <a:pt x="127873" y="1890462"/>
                  <a:pt x="176990" y="1939579"/>
                  <a:pt x="237578" y="1939579"/>
                </a:cubicBezTo>
                <a:lnTo>
                  <a:pt x="3720818" y="1939579"/>
                </a:lnTo>
                <a:cubicBezTo>
                  <a:pt x="3781406" y="1939579"/>
                  <a:pt x="3830523" y="1890462"/>
                  <a:pt x="3830523" y="1829874"/>
                </a:cubicBezTo>
                <a:cubicBezTo>
                  <a:pt x="3830523" y="1769286"/>
                  <a:pt x="3781406" y="1720169"/>
                  <a:pt x="3720818" y="1720169"/>
                </a:cubicBezTo>
                <a:close/>
                <a:moveTo>
                  <a:pt x="237578" y="938253"/>
                </a:moveTo>
                <a:cubicBezTo>
                  <a:pt x="176990" y="938253"/>
                  <a:pt x="127873" y="987370"/>
                  <a:pt x="127873" y="1047958"/>
                </a:cubicBezTo>
                <a:cubicBezTo>
                  <a:pt x="127873" y="1108546"/>
                  <a:pt x="176990" y="1157663"/>
                  <a:pt x="237578" y="1157663"/>
                </a:cubicBezTo>
                <a:lnTo>
                  <a:pt x="3720818" y="1157663"/>
                </a:lnTo>
                <a:cubicBezTo>
                  <a:pt x="3781406" y="1157663"/>
                  <a:pt x="3830523" y="1108546"/>
                  <a:pt x="3830523" y="1047958"/>
                </a:cubicBezTo>
                <a:cubicBezTo>
                  <a:pt x="3830523" y="987370"/>
                  <a:pt x="3781406" y="938253"/>
                  <a:pt x="3720818" y="938253"/>
                </a:cubicBezTo>
                <a:close/>
                <a:moveTo>
                  <a:pt x="237578" y="148251"/>
                </a:moveTo>
                <a:cubicBezTo>
                  <a:pt x="176990" y="148251"/>
                  <a:pt x="127873" y="197368"/>
                  <a:pt x="127873" y="257956"/>
                </a:cubicBezTo>
                <a:cubicBezTo>
                  <a:pt x="127873" y="318544"/>
                  <a:pt x="176990" y="367661"/>
                  <a:pt x="237578" y="367661"/>
                </a:cubicBezTo>
                <a:lnTo>
                  <a:pt x="3720818" y="367661"/>
                </a:lnTo>
                <a:cubicBezTo>
                  <a:pt x="3781406" y="367661"/>
                  <a:pt x="3830523" y="318544"/>
                  <a:pt x="3830523" y="257956"/>
                </a:cubicBezTo>
                <a:cubicBezTo>
                  <a:pt x="3830523" y="197368"/>
                  <a:pt x="3781406" y="148251"/>
                  <a:pt x="3720818" y="148251"/>
                </a:cubicBezTo>
                <a:close/>
                <a:moveTo>
                  <a:pt x="203750" y="0"/>
                </a:moveTo>
                <a:lnTo>
                  <a:pt x="3725854" y="0"/>
                </a:lnTo>
                <a:cubicBezTo>
                  <a:pt x="3838382" y="0"/>
                  <a:pt x="3929604" y="91222"/>
                  <a:pt x="3929604" y="203750"/>
                </a:cubicBezTo>
                <a:lnTo>
                  <a:pt x="3929604" y="4314588"/>
                </a:lnTo>
                <a:cubicBezTo>
                  <a:pt x="3929604" y="4427116"/>
                  <a:pt x="3838382" y="4518338"/>
                  <a:pt x="3725854" y="4518338"/>
                </a:cubicBezTo>
                <a:lnTo>
                  <a:pt x="203750" y="4518338"/>
                </a:lnTo>
                <a:cubicBezTo>
                  <a:pt x="91222" y="4518338"/>
                  <a:pt x="0" y="4427116"/>
                  <a:pt x="0" y="4314588"/>
                </a:cubicBezTo>
                <a:lnTo>
                  <a:pt x="0" y="203750"/>
                </a:lnTo>
                <a:cubicBezTo>
                  <a:pt x="0" y="91222"/>
                  <a:pt x="91222" y="0"/>
                  <a:pt x="203750" y="0"/>
                </a:cubicBezTo>
                <a:close/>
              </a:path>
            </a:pathLst>
          </a:custGeom>
          <a:solidFill>
            <a:schemeClr val="bg1">
              <a:lumMod val="95000"/>
            </a:schemeClr>
          </a:solidFill>
          <a:ln w="28575" cap="flat" cmpd="sng" algn="ctr">
            <a:noFill/>
            <a:prstDash val="solid"/>
          </a:ln>
          <a:effectLst/>
        </p:spPr>
        <p:txBody>
          <a:bodyPr wrap="square" rtlCol="0" anchor="ctr">
            <a:noAutofit/>
          </a:bodyPr>
          <a:lstStyle/>
          <a:p>
            <a:pPr algn="ctr" defTabSz="914400"/>
            <a:endParaRPr lang="en-US" sz="1100" b="1" kern="0" dirty="0">
              <a:solidFill>
                <a:srgbClr val="FF0000"/>
              </a:solidFill>
              <a:latin typeface="Arial"/>
            </a:endParaRPr>
          </a:p>
        </p:txBody>
      </p:sp>
      <p:sp>
        <p:nvSpPr>
          <p:cNvPr id="25" name="Text Box 307">
            <a:extLst>
              <a:ext uri="{FF2B5EF4-FFF2-40B4-BE49-F238E27FC236}">
                <a16:creationId xmlns:a16="http://schemas.microsoft.com/office/drawing/2014/main" id="{6E0EBF79-E77C-4682-8BC2-7BBC28210CB4}"/>
              </a:ext>
            </a:extLst>
          </p:cNvPr>
          <p:cNvSpPr txBox="1">
            <a:spLocks noChangeArrowheads="1"/>
          </p:cNvSpPr>
          <p:nvPr/>
        </p:nvSpPr>
        <p:spPr bwMode="auto">
          <a:xfrm>
            <a:off x="1003666" y="5515738"/>
            <a:ext cx="3027028"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Deploy</a:t>
            </a:r>
          </a:p>
        </p:txBody>
      </p:sp>
      <p:sp>
        <p:nvSpPr>
          <p:cNvPr id="26" name="Text Box 307">
            <a:extLst>
              <a:ext uri="{FF2B5EF4-FFF2-40B4-BE49-F238E27FC236}">
                <a16:creationId xmlns:a16="http://schemas.microsoft.com/office/drawing/2014/main" id="{84161F40-27E5-4E53-9200-4EE6455941F5}"/>
              </a:ext>
            </a:extLst>
          </p:cNvPr>
          <p:cNvSpPr txBox="1">
            <a:spLocks noChangeArrowheads="1"/>
          </p:cNvSpPr>
          <p:nvPr/>
        </p:nvSpPr>
        <p:spPr bwMode="auto">
          <a:xfrm>
            <a:off x="1003669" y="2316895"/>
            <a:ext cx="3027025"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Produce/revise the sample dataset</a:t>
            </a:r>
          </a:p>
        </p:txBody>
      </p:sp>
      <p:sp>
        <p:nvSpPr>
          <p:cNvPr id="27" name="Text Box 307">
            <a:extLst>
              <a:ext uri="{FF2B5EF4-FFF2-40B4-BE49-F238E27FC236}">
                <a16:creationId xmlns:a16="http://schemas.microsoft.com/office/drawing/2014/main" id="{C9683CDA-049E-471E-9E0E-C71145D5CB74}"/>
              </a:ext>
            </a:extLst>
          </p:cNvPr>
          <p:cNvSpPr txBox="1">
            <a:spLocks noChangeArrowheads="1"/>
          </p:cNvSpPr>
          <p:nvPr/>
        </p:nvSpPr>
        <p:spPr bwMode="auto">
          <a:xfrm>
            <a:off x="1003677" y="1523138"/>
            <a:ext cx="302701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Analyze the problem</a:t>
            </a:r>
          </a:p>
        </p:txBody>
      </p:sp>
      <p:pic>
        <p:nvPicPr>
          <p:cNvPr id="28" name="Picture 27" descr="A picture containing vector graphics&#10;&#10;Description automatically generated">
            <a:extLst>
              <a:ext uri="{FF2B5EF4-FFF2-40B4-BE49-F238E27FC236}">
                <a16:creationId xmlns:a16="http://schemas.microsoft.com/office/drawing/2014/main" id="{D7588AE7-A8A8-4669-BD39-DFD9B7FE3177}"/>
              </a:ext>
            </a:extLst>
          </p:cNvPr>
          <p:cNvPicPr>
            <a:picLocks noChangeAspect="1"/>
          </p:cNvPicPr>
          <p:nvPr/>
        </p:nvPicPr>
        <p:blipFill>
          <a:blip r:embed="rId2"/>
          <a:stretch>
            <a:fillRect/>
          </a:stretch>
        </p:blipFill>
        <p:spPr>
          <a:xfrm>
            <a:off x="596631" y="5412581"/>
            <a:ext cx="444618" cy="427404"/>
          </a:xfrm>
          <a:prstGeom prst="rect">
            <a:avLst/>
          </a:prstGeom>
          <a:effectLst>
            <a:outerShdw blurRad="50800" dist="38100" dir="2700000" algn="tl" rotWithShape="0">
              <a:prstClr val="black">
                <a:alpha val="40000"/>
              </a:prstClr>
            </a:outerShdw>
          </a:effectLst>
        </p:spPr>
      </p:pic>
      <p:sp>
        <p:nvSpPr>
          <p:cNvPr id="29" name="Text Box 307">
            <a:extLst>
              <a:ext uri="{FF2B5EF4-FFF2-40B4-BE49-F238E27FC236}">
                <a16:creationId xmlns:a16="http://schemas.microsoft.com/office/drawing/2014/main" id="{7715C984-8C60-4126-A236-08BF376DBD98}"/>
              </a:ext>
            </a:extLst>
          </p:cNvPr>
          <p:cNvSpPr txBox="1">
            <a:spLocks noChangeArrowheads="1"/>
          </p:cNvSpPr>
          <p:nvPr/>
        </p:nvSpPr>
        <p:spPr bwMode="auto">
          <a:xfrm>
            <a:off x="231160" y="1076568"/>
            <a:ext cx="394486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a:cs typeface="Calibri"/>
              </a:rPr>
              <a:t>Traditional Programming</a:t>
            </a:r>
          </a:p>
        </p:txBody>
      </p:sp>
      <p:pic>
        <p:nvPicPr>
          <p:cNvPr id="30" name="Picture 2" descr="http://icons.iconarchive.com/icons/visualpharm/must-have/256/User-icon.png">
            <a:extLst>
              <a:ext uri="{FF2B5EF4-FFF2-40B4-BE49-F238E27FC236}">
                <a16:creationId xmlns:a16="http://schemas.microsoft.com/office/drawing/2014/main" id="{106BAAA2-A1C4-4364-9D97-8359A276F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67" y="1438128"/>
            <a:ext cx="403590" cy="40359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icons.iconarchive.com/icons/visualpharm/must-have/256/User-icon.png">
            <a:extLst>
              <a:ext uri="{FF2B5EF4-FFF2-40B4-BE49-F238E27FC236}">
                <a16:creationId xmlns:a16="http://schemas.microsoft.com/office/drawing/2014/main" id="{34B9292A-A048-4487-B74E-C4E089A94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67" y="2221498"/>
            <a:ext cx="403590" cy="403591"/>
          </a:xfrm>
          <a:prstGeom prst="rect">
            <a:avLst/>
          </a:prstGeom>
          <a:noFill/>
          <a:extLst>
            <a:ext uri="{909E8E84-426E-40DD-AFC4-6F175D3DCCD1}">
              <a14:hiddenFill xmlns:a14="http://schemas.microsoft.com/office/drawing/2010/main">
                <a:solidFill>
                  <a:srgbClr val="FFFFFF"/>
                </a:solidFill>
              </a14:hiddenFill>
            </a:ext>
          </a:extLst>
        </p:spPr>
      </p:pic>
      <p:sp>
        <p:nvSpPr>
          <p:cNvPr id="32" name="Arc 31">
            <a:extLst>
              <a:ext uri="{FF2B5EF4-FFF2-40B4-BE49-F238E27FC236}">
                <a16:creationId xmlns:a16="http://schemas.microsoft.com/office/drawing/2014/main" id="{CBB04B90-83BD-4030-8EDE-3CACE4B98D3F}"/>
              </a:ext>
            </a:extLst>
          </p:cNvPr>
          <p:cNvSpPr/>
          <p:nvPr/>
        </p:nvSpPr>
        <p:spPr>
          <a:xfrm rot="21426048" flipV="1">
            <a:off x="3510035" y="1653741"/>
            <a:ext cx="991477" cy="3208989"/>
          </a:xfrm>
          <a:prstGeom prst="arc">
            <a:avLst>
              <a:gd name="adj1" fmla="val 16162912"/>
              <a:gd name="adj2" fmla="val 5047663"/>
            </a:avLst>
          </a:prstGeom>
          <a:noFill/>
          <a:ln w="50800" cap="rnd" cmpd="sng" algn="ctr">
            <a:solidFill>
              <a:srgbClr val="00A0DD"/>
            </a:solidFill>
            <a:prstDash val="solid"/>
            <a:tailEnd type="triangl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3" name="Picture 2" descr="Image result">
            <a:extLst>
              <a:ext uri="{FF2B5EF4-FFF2-40B4-BE49-F238E27FC236}">
                <a16:creationId xmlns:a16="http://schemas.microsoft.com/office/drawing/2014/main" id="{1D4C2EDC-D20F-4D56-AFBB-4020E9BC39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634" y="2393344"/>
            <a:ext cx="258069" cy="284983"/>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307">
            <a:extLst>
              <a:ext uri="{FF2B5EF4-FFF2-40B4-BE49-F238E27FC236}">
                <a16:creationId xmlns:a16="http://schemas.microsoft.com/office/drawing/2014/main" id="{84BD8F3A-CA72-4208-A717-1E32D16ECBB9}"/>
              </a:ext>
            </a:extLst>
          </p:cNvPr>
          <p:cNvSpPr txBox="1">
            <a:spLocks noChangeArrowheads="1"/>
          </p:cNvSpPr>
          <p:nvPr/>
        </p:nvSpPr>
        <p:spPr bwMode="auto">
          <a:xfrm>
            <a:off x="904559" y="3101126"/>
            <a:ext cx="3126135"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Write code</a:t>
            </a:r>
          </a:p>
        </p:txBody>
      </p:sp>
      <p:sp>
        <p:nvSpPr>
          <p:cNvPr id="35" name="Text Box 307">
            <a:extLst>
              <a:ext uri="{FF2B5EF4-FFF2-40B4-BE49-F238E27FC236}">
                <a16:creationId xmlns:a16="http://schemas.microsoft.com/office/drawing/2014/main" id="{A71731D5-7489-47A8-AAA6-7ECD93574699}"/>
              </a:ext>
            </a:extLst>
          </p:cNvPr>
          <p:cNvSpPr txBox="1">
            <a:spLocks noChangeArrowheads="1"/>
          </p:cNvSpPr>
          <p:nvPr/>
        </p:nvSpPr>
        <p:spPr bwMode="auto">
          <a:xfrm>
            <a:off x="916983" y="3913935"/>
            <a:ext cx="3113711"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300" b="1" kern="0" dirty="0">
                <a:solidFill>
                  <a:srgbClr val="000000"/>
                </a:solidFill>
                <a:latin typeface="Calibri"/>
                <a:cs typeface="Calibri"/>
              </a:rPr>
              <a:t>Evaluate the output</a:t>
            </a:r>
            <a:endParaRPr kumimoji="0" lang="en-US" sz="1300" b="1" i="0" u="none" strike="noStrike" kern="0" cap="none" spc="0" normalizeH="0" baseline="0" noProof="0" dirty="0">
              <a:ln>
                <a:noFill/>
              </a:ln>
              <a:solidFill>
                <a:srgbClr val="000000"/>
              </a:solidFill>
              <a:effectLst/>
              <a:uLnTx/>
              <a:uFillTx/>
              <a:latin typeface="Calibri"/>
              <a:cs typeface="Calibri"/>
            </a:endParaRPr>
          </a:p>
        </p:txBody>
      </p:sp>
      <p:pic>
        <p:nvPicPr>
          <p:cNvPr id="36" name="Picture 35">
            <a:extLst>
              <a:ext uri="{FF2B5EF4-FFF2-40B4-BE49-F238E27FC236}">
                <a16:creationId xmlns:a16="http://schemas.microsoft.com/office/drawing/2014/main" id="{1529AABF-E215-4E8B-9D08-39A77DBCE100}"/>
              </a:ext>
            </a:extLst>
          </p:cNvPr>
          <p:cNvPicPr>
            <a:picLocks noChangeAspect="1"/>
          </p:cNvPicPr>
          <p:nvPr/>
        </p:nvPicPr>
        <p:blipFill>
          <a:blip r:embed="rId6"/>
          <a:stretch>
            <a:fillRect/>
          </a:stretch>
        </p:blipFill>
        <p:spPr>
          <a:xfrm>
            <a:off x="504846" y="3905904"/>
            <a:ext cx="243945" cy="288168"/>
          </a:xfrm>
          <a:prstGeom prst="rect">
            <a:avLst/>
          </a:prstGeom>
          <a:noFill/>
          <a:ln w="28575" cap="flat" cmpd="sng" algn="ctr">
            <a:noFill/>
            <a:prstDash val="solid"/>
          </a:ln>
          <a:effectLst>
            <a:outerShdw blurRad="38100" dist="38100" dir="2700000" algn="tl" rotWithShape="0">
              <a:prstClr val="black">
                <a:alpha val="40000"/>
              </a:prstClr>
            </a:outerShdw>
          </a:effectLst>
        </p:spPr>
      </p:pic>
      <p:pic>
        <p:nvPicPr>
          <p:cNvPr id="37" name="Picture 2" descr="http://icons.iconarchive.com/icons/visualpharm/must-have/256/User-icon.png">
            <a:extLst>
              <a:ext uri="{FF2B5EF4-FFF2-40B4-BE49-F238E27FC236}">
                <a16:creationId xmlns:a16="http://schemas.microsoft.com/office/drawing/2014/main" id="{32C27424-7402-4576-BAAD-D2C3DEE2B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256" y="3818862"/>
            <a:ext cx="403590" cy="403591"/>
          </a:xfrm>
          <a:prstGeom prst="rect">
            <a:avLst/>
          </a:prstGeom>
          <a:noFill/>
          <a:extLst>
            <a:ext uri="{909E8E84-426E-40DD-AFC4-6F175D3DCCD1}">
              <a14:hiddenFill xmlns:a14="http://schemas.microsoft.com/office/drawing/2010/main">
                <a:solidFill>
                  <a:srgbClr val="FFFFFF"/>
                </a:solidFill>
              </a14:hiddenFill>
            </a:ext>
          </a:extLst>
        </p:spPr>
      </p:pic>
      <p:sp>
        <p:nvSpPr>
          <p:cNvPr id="38" name="Text Box 307">
            <a:extLst>
              <a:ext uri="{FF2B5EF4-FFF2-40B4-BE49-F238E27FC236}">
                <a16:creationId xmlns:a16="http://schemas.microsoft.com/office/drawing/2014/main" id="{BB00601B-5799-4C04-81AB-457B1B2D6C05}"/>
              </a:ext>
            </a:extLst>
          </p:cNvPr>
          <p:cNvSpPr txBox="1">
            <a:spLocks noChangeArrowheads="1"/>
          </p:cNvSpPr>
          <p:nvPr/>
        </p:nvSpPr>
        <p:spPr bwMode="auto">
          <a:xfrm>
            <a:off x="1003654" y="4707692"/>
            <a:ext cx="3027040"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Revisions needed?</a:t>
            </a:r>
          </a:p>
        </p:txBody>
      </p:sp>
      <p:pic>
        <p:nvPicPr>
          <p:cNvPr id="39" name="Picture 2" descr="http://icons.iconarchive.com/icons/visualpharm/must-have/256/User-icon.png">
            <a:extLst>
              <a:ext uri="{FF2B5EF4-FFF2-40B4-BE49-F238E27FC236}">
                <a16:creationId xmlns:a16="http://schemas.microsoft.com/office/drawing/2014/main" id="{7F792FE2-BD3F-4858-97E4-A26857DB2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84" y="4609263"/>
            <a:ext cx="403590" cy="403591"/>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307">
            <a:extLst>
              <a:ext uri="{FF2B5EF4-FFF2-40B4-BE49-F238E27FC236}">
                <a16:creationId xmlns:a16="http://schemas.microsoft.com/office/drawing/2014/main" id="{C889633F-9C82-4A88-BE3F-D43A504100D2}"/>
              </a:ext>
            </a:extLst>
          </p:cNvPr>
          <p:cNvSpPr txBox="1">
            <a:spLocks noChangeArrowheads="1"/>
          </p:cNvSpPr>
          <p:nvPr/>
        </p:nvSpPr>
        <p:spPr bwMode="auto">
          <a:xfrm>
            <a:off x="4085423" y="4805295"/>
            <a:ext cx="41759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100" i="0" u="none" strike="noStrike" kern="0" cap="none" spc="0" normalizeH="0" baseline="0" noProof="0" dirty="0">
                <a:ln>
                  <a:noFill/>
                </a:ln>
                <a:solidFill>
                  <a:srgbClr val="00A0DD"/>
                </a:solidFill>
                <a:effectLst/>
                <a:uLnTx/>
                <a:uFillTx/>
                <a:latin typeface="Calibri"/>
                <a:cs typeface="Calibri"/>
              </a:rPr>
              <a:t>Yes</a:t>
            </a:r>
          </a:p>
        </p:txBody>
      </p:sp>
      <p:sp>
        <p:nvSpPr>
          <p:cNvPr id="41" name="Text Box 307">
            <a:extLst>
              <a:ext uri="{FF2B5EF4-FFF2-40B4-BE49-F238E27FC236}">
                <a16:creationId xmlns:a16="http://schemas.microsoft.com/office/drawing/2014/main" id="{CD28E05A-B49D-44C8-8DE0-BB1E3567B4D1}"/>
              </a:ext>
            </a:extLst>
          </p:cNvPr>
          <p:cNvSpPr txBox="1">
            <a:spLocks noChangeArrowheads="1"/>
          </p:cNvSpPr>
          <p:nvPr/>
        </p:nvSpPr>
        <p:spPr bwMode="auto">
          <a:xfrm>
            <a:off x="3640465" y="4900386"/>
            <a:ext cx="41759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100" b="1" i="0" u="none" strike="noStrike" kern="0" cap="none" spc="0" normalizeH="0" baseline="0">
                <a:ln>
                  <a:noFill/>
                </a:ln>
                <a:solidFill>
                  <a:srgbClr val="00A0DD"/>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b="0" dirty="0"/>
              <a:t>No</a:t>
            </a:r>
          </a:p>
        </p:txBody>
      </p:sp>
      <p:sp>
        <p:nvSpPr>
          <p:cNvPr id="42" name="Arc 41">
            <a:extLst>
              <a:ext uri="{FF2B5EF4-FFF2-40B4-BE49-F238E27FC236}">
                <a16:creationId xmlns:a16="http://schemas.microsoft.com/office/drawing/2014/main" id="{7EDF3268-D224-4C8C-9F02-9655811CF14A}"/>
              </a:ext>
            </a:extLst>
          </p:cNvPr>
          <p:cNvSpPr/>
          <p:nvPr/>
        </p:nvSpPr>
        <p:spPr>
          <a:xfrm rot="10800000" flipH="1" flipV="1">
            <a:off x="3524911" y="4819651"/>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43" name="Arc 42">
            <a:extLst>
              <a:ext uri="{FF2B5EF4-FFF2-40B4-BE49-F238E27FC236}">
                <a16:creationId xmlns:a16="http://schemas.microsoft.com/office/drawing/2014/main" id="{6509476C-C62F-40AD-AC3B-43139BC0C80E}"/>
              </a:ext>
            </a:extLst>
          </p:cNvPr>
          <p:cNvSpPr/>
          <p:nvPr/>
        </p:nvSpPr>
        <p:spPr>
          <a:xfrm rot="10800000" flipH="1" flipV="1">
            <a:off x="3524911" y="4025329"/>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44" name="Arc 43">
            <a:extLst>
              <a:ext uri="{FF2B5EF4-FFF2-40B4-BE49-F238E27FC236}">
                <a16:creationId xmlns:a16="http://schemas.microsoft.com/office/drawing/2014/main" id="{CB89615B-CC89-468D-B527-1670B48AC109}"/>
              </a:ext>
            </a:extLst>
          </p:cNvPr>
          <p:cNvSpPr/>
          <p:nvPr/>
        </p:nvSpPr>
        <p:spPr>
          <a:xfrm rot="10800000" flipH="1" flipV="1">
            <a:off x="3524911" y="3231007"/>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45" name="Arc 44">
            <a:extLst>
              <a:ext uri="{FF2B5EF4-FFF2-40B4-BE49-F238E27FC236}">
                <a16:creationId xmlns:a16="http://schemas.microsoft.com/office/drawing/2014/main" id="{5918D5AB-8CE6-48FB-9924-6D2F9DFCC388}"/>
              </a:ext>
            </a:extLst>
          </p:cNvPr>
          <p:cNvSpPr/>
          <p:nvPr/>
        </p:nvSpPr>
        <p:spPr>
          <a:xfrm rot="10800000" flipH="1" flipV="1">
            <a:off x="3524911" y="2436685"/>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46" name="Arc 45">
            <a:extLst>
              <a:ext uri="{FF2B5EF4-FFF2-40B4-BE49-F238E27FC236}">
                <a16:creationId xmlns:a16="http://schemas.microsoft.com/office/drawing/2014/main" id="{07B62969-3194-4F77-867B-83CC2A758412}"/>
              </a:ext>
            </a:extLst>
          </p:cNvPr>
          <p:cNvSpPr/>
          <p:nvPr/>
        </p:nvSpPr>
        <p:spPr>
          <a:xfrm rot="10800000" flipH="1" flipV="1">
            <a:off x="3524911" y="1642363"/>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pic>
        <p:nvPicPr>
          <p:cNvPr id="47" name="Picture 46">
            <a:extLst>
              <a:ext uri="{FF2B5EF4-FFF2-40B4-BE49-F238E27FC236}">
                <a16:creationId xmlns:a16="http://schemas.microsoft.com/office/drawing/2014/main" id="{585CAD59-67CF-4204-B3E3-106692C9D575}"/>
              </a:ext>
            </a:extLst>
          </p:cNvPr>
          <p:cNvPicPr>
            <a:picLocks noChangeAspect="1"/>
          </p:cNvPicPr>
          <p:nvPr/>
        </p:nvPicPr>
        <p:blipFill>
          <a:blip r:embed="rId7"/>
          <a:stretch>
            <a:fillRect/>
          </a:stretch>
        </p:blipFill>
        <p:spPr>
          <a:xfrm>
            <a:off x="480061" y="3155902"/>
            <a:ext cx="312484" cy="291977"/>
          </a:xfrm>
          <a:prstGeom prst="rect">
            <a:avLst/>
          </a:prstGeom>
        </p:spPr>
      </p:pic>
      <p:pic>
        <p:nvPicPr>
          <p:cNvPr id="48" name="Picture 2" descr="http://icons.iconarchive.com/icons/visualpharm/must-have/256/User-icon.png">
            <a:extLst>
              <a:ext uri="{FF2B5EF4-FFF2-40B4-BE49-F238E27FC236}">
                <a16:creationId xmlns:a16="http://schemas.microsoft.com/office/drawing/2014/main" id="{DA9D192E-2E87-4E16-9A1D-770B4AA13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84" y="3032354"/>
            <a:ext cx="403590" cy="4035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a:extLst>
              <a:ext uri="{FF2B5EF4-FFF2-40B4-BE49-F238E27FC236}">
                <a16:creationId xmlns:a16="http://schemas.microsoft.com/office/drawing/2014/main" id="{C41059FB-0076-4587-94AF-B0998C5415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4573" y="3103783"/>
            <a:ext cx="258069" cy="284983"/>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307">
            <a:extLst>
              <a:ext uri="{FF2B5EF4-FFF2-40B4-BE49-F238E27FC236}">
                <a16:creationId xmlns:a16="http://schemas.microsoft.com/office/drawing/2014/main" id="{70575A52-15B6-4D3A-A308-25A001F71A00}"/>
              </a:ext>
            </a:extLst>
          </p:cNvPr>
          <p:cNvSpPr txBox="1">
            <a:spLocks noChangeArrowheads="1"/>
          </p:cNvSpPr>
          <p:nvPr/>
        </p:nvSpPr>
        <p:spPr bwMode="auto">
          <a:xfrm>
            <a:off x="4970247" y="3121260"/>
            <a:ext cx="26545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T</a:t>
            </a:r>
          </a:p>
        </p:txBody>
      </p:sp>
      <p:pic>
        <p:nvPicPr>
          <p:cNvPr id="51" name="Picture 2" descr="Image result">
            <a:extLst>
              <a:ext uri="{FF2B5EF4-FFF2-40B4-BE49-F238E27FC236}">
                <a16:creationId xmlns:a16="http://schemas.microsoft.com/office/drawing/2014/main" id="{C3886FEA-C9CE-4824-9764-0CA64BFBAB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4573" y="3912588"/>
            <a:ext cx="258069" cy="284983"/>
          </a:xfrm>
          <a:prstGeom prst="rect">
            <a:avLst/>
          </a:prstGeom>
          <a:noFill/>
          <a:extLst>
            <a:ext uri="{909E8E84-426E-40DD-AFC4-6F175D3DCCD1}">
              <a14:hiddenFill xmlns:a14="http://schemas.microsoft.com/office/drawing/2010/main">
                <a:solidFill>
                  <a:srgbClr val="FFFFFF"/>
                </a:solidFill>
              </a14:hiddenFill>
            </a:ext>
          </a:extLst>
        </p:spPr>
      </p:pic>
      <p:sp>
        <p:nvSpPr>
          <p:cNvPr id="52" name="Text Box 307">
            <a:extLst>
              <a:ext uri="{FF2B5EF4-FFF2-40B4-BE49-F238E27FC236}">
                <a16:creationId xmlns:a16="http://schemas.microsoft.com/office/drawing/2014/main" id="{C1026C75-C82D-4814-B18F-AA23AA7F000A}"/>
              </a:ext>
            </a:extLst>
          </p:cNvPr>
          <p:cNvSpPr txBox="1">
            <a:spLocks noChangeArrowheads="1"/>
          </p:cNvSpPr>
          <p:nvPr/>
        </p:nvSpPr>
        <p:spPr bwMode="auto">
          <a:xfrm>
            <a:off x="4970247" y="3930065"/>
            <a:ext cx="26545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E</a:t>
            </a:r>
          </a:p>
        </p:txBody>
      </p:sp>
      <p:grpSp>
        <p:nvGrpSpPr>
          <p:cNvPr id="53" name="Group 52">
            <a:extLst>
              <a:ext uri="{FF2B5EF4-FFF2-40B4-BE49-F238E27FC236}">
                <a16:creationId xmlns:a16="http://schemas.microsoft.com/office/drawing/2014/main" id="{66910921-8603-40E8-9E5B-2F5B12CE3E34}"/>
              </a:ext>
            </a:extLst>
          </p:cNvPr>
          <p:cNvGrpSpPr/>
          <p:nvPr/>
        </p:nvGrpSpPr>
        <p:grpSpPr>
          <a:xfrm rot="1527776">
            <a:off x="5513488" y="3306719"/>
            <a:ext cx="429965" cy="481718"/>
            <a:chOff x="7064456" y="3347698"/>
            <a:chExt cx="500236" cy="560448"/>
          </a:xfrm>
        </p:grpSpPr>
        <p:sp>
          <p:nvSpPr>
            <p:cNvPr id="54" name="Arc 53">
              <a:extLst>
                <a:ext uri="{FF2B5EF4-FFF2-40B4-BE49-F238E27FC236}">
                  <a16:creationId xmlns:a16="http://schemas.microsoft.com/office/drawing/2014/main" id="{6AB4F178-221F-462A-A9F8-F031F9AFBB0E}"/>
                </a:ext>
              </a:extLst>
            </p:cNvPr>
            <p:cNvSpPr/>
            <p:nvPr/>
          </p:nvSpPr>
          <p:spPr>
            <a:xfrm rot="7194909">
              <a:off x="7070002" y="3371877"/>
              <a:ext cx="518870" cy="470511"/>
            </a:xfrm>
            <a:prstGeom prst="arc">
              <a:avLst>
                <a:gd name="adj1" fmla="val 18231656"/>
                <a:gd name="adj2" fmla="val 5457800"/>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55" name="Arc 54">
              <a:extLst>
                <a:ext uri="{FF2B5EF4-FFF2-40B4-BE49-F238E27FC236}">
                  <a16:creationId xmlns:a16="http://schemas.microsoft.com/office/drawing/2014/main" id="{F6F63C16-3C4B-45F1-A92D-C6CC0EE8A512}"/>
                </a:ext>
              </a:extLst>
            </p:cNvPr>
            <p:cNvSpPr/>
            <p:nvPr/>
          </p:nvSpPr>
          <p:spPr>
            <a:xfrm rot="7194909" flipH="1" flipV="1">
              <a:off x="7040277" y="3413455"/>
              <a:ext cx="518870" cy="470511"/>
            </a:xfrm>
            <a:prstGeom prst="arc">
              <a:avLst>
                <a:gd name="adj1" fmla="val 18060762"/>
                <a:gd name="adj2" fmla="val 5457800"/>
              </a:avLst>
            </a:prstGeom>
            <a:noFill/>
            <a:ln w="50800" cap="rnd" cmpd="sng" algn="ctr">
              <a:solidFill>
                <a:srgbClr val="00A0DD"/>
              </a:solidFill>
              <a:prstDash val="solid"/>
              <a:tailEnd type="triangle" w="med" len="med"/>
            </a:ln>
            <a:effectLst/>
          </p:spPr>
          <p:txBody>
            <a:bodyPr rtlCol="0" anchor="ctr"/>
            <a:lstStyle/>
            <a:p>
              <a:pPr algn="ctr"/>
              <a:endParaRPr lang="en-US" dirty="0"/>
            </a:p>
          </p:txBody>
        </p:sp>
      </p:grpSp>
      <p:sp>
        <p:nvSpPr>
          <p:cNvPr id="56" name="Text Box 307">
            <a:extLst>
              <a:ext uri="{FF2B5EF4-FFF2-40B4-BE49-F238E27FC236}">
                <a16:creationId xmlns:a16="http://schemas.microsoft.com/office/drawing/2014/main" id="{6FDB9BD7-3EDA-4686-B569-E221A9FD9239}"/>
              </a:ext>
            </a:extLst>
          </p:cNvPr>
          <p:cNvSpPr txBox="1">
            <a:spLocks noChangeArrowheads="1"/>
          </p:cNvSpPr>
          <p:nvPr/>
        </p:nvSpPr>
        <p:spPr bwMode="auto">
          <a:xfrm>
            <a:off x="5849510" y="3390068"/>
            <a:ext cx="66659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Calibri"/>
                <a:cs typeface="Calibri"/>
              </a:rPr>
              <a:t>Learning</a:t>
            </a:r>
          </a:p>
        </p:txBody>
      </p:sp>
      <p:grpSp>
        <p:nvGrpSpPr>
          <p:cNvPr id="57" name="Group 56">
            <a:extLst>
              <a:ext uri="{FF2B5EF4-FFF2-40B4-BE49-F238E27FC236}">
                <a16:creationId xmlns:a16="http://schemas.microsoft.com/office/drawing/2014/main" id="{91C4D436-B7CD-480A-BB94-03ED116F1BAB}"/>
              </a:ext>
            </a:extLst>
          </p:cNvPr>
          <p:cNvGrpSpPr/>
          <p:nvPr/>
        </p:nvGrpSpPr>
        <p:grpSpPr>
          <a:xfrm>
            <a:off x="130788" y="1493154"/>
            <a:ext cx="344774" cy="348565"/>
            <a:chOff x="130788" y="1493154"/>
            <a:chExt cx="344774" cy="348565"/>
          </a:xfrm>
        </p:grpSpPr>
        <p:sp>
          <p:nvSpPr>
            <p:cNvPr id="58" name="Oval 57">
              <a:extLst>
                <a:ext uri="{FF2B5EF4-FFF2-40B4-BE49-F238E27FC236}">
                  <a16:creationId xmlns:a16="http://schemas.microsoft.com/office/drawing/2014/main" id="{495AC6F0-78C5-4988-99B4-2C8FB2008749}"/>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9" name="Text Box 307">
              <a:extLst>
                <a:ext uri="{FF2B5EF4-FFF2-40B4-BE49-F238E27FC236}">
                  <a16:creationId xmlns:a16="http://schemas.microsoft.com/office/drawing/2014/main" id="{DE723719-8AC1-4C4A-AB15-7B2DC1294BC4}"/>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A</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60" name="Group 59">
            <a:extLst>
              <a:ext uri="{FF2B5EF4-FFF2-40B4-BE49-F238E27FC236}">
                <a16:creationId xmlns:a16="http://schemas.microsoft.com/office/drawing/2014/main" id="{F79FF9D1-4FEE-40D2-ADA6-C358693DDF39}"/>
              </a:ext>
            </a:extLst>
          </p:cNvPr>
          <p:cNvGrpSpPr/>
          <p:nvPr/>
        </p:nvGrpSpPr>
        <p:grpSpPr>
          <a:xfrm>
            <a:off x="130788" y="2288806"/>
            <a:ext cx="344774" cy="348565"/>
            <a:chOff x="130788" y="1493154"/>
            <a:chExt cx="344774" cy="348565"/>
          </a:xfrm>
        </p:grpSpPr>
        <p:sp>
          <p:nvSpPr>
            <p:cNvPr id="61" name="Oval 60">
              <a:extLst>
                <a:ext uri="{FF2B5EF4-FFF2-40B4-BE49-F238E27FC236}">
                  <a16:creationId xmlns:a16="http://schemas.microsoft.com/office/drawing/2014/main" id="{69F83212-106C-4814-9622-C090E822312F}"/>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2" name="Text Box 307">
              <a:extLst>
                <a:ext uri="{FF2B5EF4-FFF2-40B4-BE49-F238E27FC236}">
                  <a16:creationId xmlns:a16="http://schemas.microsoft.com/office/drawing/2014/main" id="{06EAB613-8F14-4C28-9461-ED381BEE5EA1}"/>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B</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63" name="Group 62">
            <a:extLst>
              <a:ext uri="{FF2B5EF4-FFF2-40B4-BE49-F238E27FC236}">
                <a16:creationId xmlns:a16="http://schemas.microsoft.com/office/drawing/2014/main" id="{77147429-F325-455B-8009-CC481AC54103}"/>
              </a:ext>
            </a:extLst>
          </p:cNvPr>
          <p:cNvGrpSpPr/>
          <p:nvPr/>
        </p:nvGrpSpPr>
        <p:grpSpPr>
          <a:xfrm>
            <a:off x="130788" y="3067061"/>
            <a:ext cx="344774" cy="348565"/>
            <a:chOff x="130788" y="1493154"/>
            <a:chExt cx="344774" cy="348565"/>
          </a:xfrm>
        </p:grpSpPr>
        <p:sp>
          <p:nvSpPr>
            <p:cNvPr id="64" name="Oval 63">
              <a:extLst>
                <a:ext uri="{FF2B5EF4-FFF2-40B4-BE49-F238E27FC236}">
                  <a16:creationId xmlns:a16="http://schemas.microsoft.com/office/drawing/2014/main" id="{F61C6D13-78DD-414F-90F7-BF18C10321F0}"/>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5" name="Text Box 307">
              <a:extLst>
                <a:ext uri="{FF2B5EF4-FFF2-40B4-BE49-F238E27FC236}">
                  <a16:creationId xmlns:a16="http://schemas.microsoft.com/office/drawing/2014/main" id="{81449607-7D7A-4879-B74E-576B74BDEA46}"/>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C</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66" name="Group 65">
            <a:extLst>
              <a:ext uri="{FF2B5EF4-FFF2-40B4-BE49-F238E27FC236}">
                <a16:creationId xmlns:a16="http://schemas.microsoft.com/office/drawing/2014/main" id="{1A4F334E-A6E7-40AE-8C51-B3B351EC375F}"/>
              </a:ext>
            </a:extLst>
          </p:cNvPr>
          <p:cNvGrpSpPr/>
          <p:nvPr/>
        </p:nvGrpSpPr>
        <p:grpSpPr>
          <a:xfrm>
            <a:off x="130788" y="3885699"/>
            <a:ext cx="344774" cy="348565"/>
            <a:chOff x="130788" y="1493154"/>
            <a:chExt cx="344774" cy="348565"/>
          </a:xfrm>
        </p:grpSpPr>
        <p:sp>
          <p:nvSpPr>
            <p:cNvPr id="67" name="Oval 66">
              <a:extLst>
                <a:ext uri="{FF2B5EF4-FFF2-40B4-BE49-F238E27FC236}">
                  <a16:creationId xmlns:a16="http://schemas.microsoft.com/office/drawing/2014/main" id="{DDE5D4FF-2F8F-497A-9B76-0E760031EB37}"/>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8" name="Text Box 307">
              <a:extLst>
                <a:ext uri="{FF2B5EF4-FFF2-40B4-BE49-F238E27FC236}">
                  <a16:creationId xmlns:a16="http://schemas.microsoft.com/office/drawing/2014/main" id="{B06D4B05-B11A-4C69-A3BB-0AD3DD8F9EC6}"/>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D</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69" name="Group 68">
            <a:extLst>
              <a:ext uri="{FF2B5EF4-FFF2-40B4-BE49-F238E27FC236}">
                <a16:creationId xmlns:a16="http://schemas.microsoft.com/office/drawing/2014/main" id="{EBD5BDB2-101D-497B-9502-A2E9B26DD5E7}"/>
              </a:ext>
            </a:extLst>
          </p:cNvPr>
          <p:cNvGrpSpPr/>
          <p:nvPr/>
        </p:nvGrpSpPr>
        <p:grpSpPr>
          <a:xfrm>
            <a:off x="130788" y="4679603"/>
            <a:ext cx="344774" cy="348565"/>
            <a:chOff x="130788" y="1493154"/>
            <a:chExt cx="344774" cy="348565"/>
          </a:xfrm>
        </p:grpSpPr>
        <p:sp>
          <p:nvSpPr>
            <p:cNvPr id="70" name="Oval 69">
              <a:extLst>
                <a:ext uri="{FF2B5EF4-FFF2-40B4-BE49-F238E27FC236}">
                  <a16:creationId xmlns:a16="http://schemas.microsoft.com/office/drawing/2014/main" id="{EC0AC18B-095D-4533-82AC-E8B845281769}"/>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1" name="Text Box 307">
              <a:extLst>
                <a:ext uri="{FF2B5EF4-FFF2-40B4-BE49-F238E27FC236}">
                  <a16:creationId xmlns:a16="http://schemas.microsoft.com/office/drawing/2014/main" id="{2426C8BC-B796-4EA2-8142-38CD9105561E}"/>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E</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72" name="Group 71">
            <a:extLst>
              <a:ext uri="{FF2B5EF4-FFF2-40B4-BE49-F238E27FC236}">
                <a16:creationId xmlns:a16="http://schemas.microsoft.com/office/drawing/2014/main" id="{F813E7E2-CDA4-4E35-A672-28CC5CA51D00}"/>
              </a:ext>
            </a:extLst>
          </p:cNvPr>
          <p:cNvGrpSpPr/>
          <p:nvPr/>
        </p:nvGrpSpPr>
        <p:grpSpPr>
          <a:xfrm>
            <a:off x="130788" y="5487649"/>
            <a:ext cx="344774" cy="348565"/>
            <a:chOff x="130788" y="1493154"/>
            <a:chExt cx="344774" cy="348565"/>
          </a:xfrm>
        </p:grpSpPr>
        <p:sp>
          <p:nvSpPr>
            <p:cNvPr id="73" name="Oval 72">
              <a:extLst>
                <a:ext uri="{FF2B5EF4-FFF2-40B4-BE49-F238E27FC236}">
                  <a16:creationId xmlns:a16="http://schemas.microsoft.com/office/drawing/2014/main" id="{3E7D2B54-941B-44B7-BA1E-718F02F750D3}"/>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4" name="Text Box 307">
              <a:extLst>
                <a:ext uri="{FF2B5EF4-FFF2-40B4-BE49-F238E27FC236}">
                  <a16:creationId xmlns:a16="http://schemas.microsoft.com/office/drawing/2014/main" id="{A46BE137-FAA8-4EE9-A408-B68DE069D5A5}"/>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F</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75" name="Group 74">
            <a:extLst>
              <a:ext uri="{FF2B5EF4-FFF2-40B4-BE49-F238E27FC236}">
                <a16:creationId xmlns:a16="http://schemas.microsoft.com/office/drawing/2014/main" id="{B0DB9187-07E7-4149-B17F-20BD466DAB06}"/>
              </a:ext>
            </a:extLst>
          </p:cNvPr>
          <p:cNvGrpSpPr/>
          <p:nvPr/>
        </p:nvGrpSpPr>
        <p:grpSpPr>
          <a:xfrm>
            <a:off x="4608478" y="1493154"/>
            <a:ext cx="344774" cy="348565"/>
            <a:chOff x="130788" y="1493154"/>
            <a:chExt cx="344774" cy="348565"/>
          </a:xfrm>
        </p:grpSpPr>
        <p:sp>
          <p:nvSpPr>
            <p:cNvPr id="76" name="Oval 75">
              <a:extLst>
                <a:ext uri="{FF2B5EF4-FFF2-40B4-BE49-F238E27FC236}">
                  <a16:creationId xmlns:a16="http://schemas.microsoft.com/office/drawing/2014/main" id="{CC29AEF8-5E31-4F1B-A9DF-F9DE5DA76AFA}"/>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7" name="Text Box 307">
              <a:extLst>
                <a:ext uri="{FF2B5EF4-FFF2-40B4-BE49-F238E27FC236}">
                  <a16:creationId xmlns:a16="http://schemas.microsoft.com/office/drawing/2014/main" id="{69DA46FB-F582-4D9B-876D-90839B288201}"/>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1</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78" name="Group 77">
            <a:extLst>
              <a:ext uri="{FF2B5EF4-FFF2-40B4-BE49-F238E27FC236}">
                <a16:creationId xmlns:a16="http://schemas.microsoft.com/office/drawing/2014/main" id="{2EB1735C-B2DF-44B1-924A-7E9D7D55A3A0}"/>
              </a:ext>
            </a:extLst>
          </p:cNvPr>
          <p:cNvGrpSpPr/>
          <p:nvPr/>
        </p:nvGrpSpPr>
        <p:grpSpPr>
          <a:xfrm>
            <a:off x="4608478" y="2288806"/>
            <a:ext cx="344774" cy="348565"/>
            <a:chOff x="130788" y="1493154"/>
            <a:chExt cx="344774" cy="348565"/>
          </a:xfrm>
        </p:grpSpPr>
        <p:sp>
          <p:nvSpPr>
            <p:cNvPr id="79" name="Oval 78">
              <a:extLst>
                <a:ext uri="{FF2B5EF4-FFF2-40B4-BE49-F238E27FC236}">
                  <a16:creationId xmlns:a16="http://schemas.microsoft.com/office/drawing/2014/main" id="{A1974D24-B1D9-44C4-81B5-F12F48033F1D}"/>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0" name="Text Box 307">
              <a:extLst>
                <a:ext uri="{FF2B5EF4-FFF2-40B4-BE49-F238E27FC236}">
                  <a16:creationId xmlns:a16="http://schemas.microsoft.com/office/drawing/2014/main" id="{FC6F0726-5ADD-45A6-A3D5-1EBB31775D1D}"/>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2</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81" name="Group 80">
            <a:extLst>
              <a:ext uri="{FF2B5EF4-FFF2-40B4-BE49-F238E27FC236}">
                <a16:creationId xmlns:a16="http://schemas.microsoft.com/office/drawing/2014/main" id="{286EF9F3-7A86-4A8B-B1A9-80FAC42EEB6B}"/>
              </a:ext>
            </a:extLst>
          </p:cNvPr>
          <p:cNvGrpSpPr/>
          <p:nvPr/>
        </p:nvGrpSpPr>
        <p:grpSpPr>
          <a:xfrm>
            <a:off x="4608478" y="3067061"/>
            <a:ext cx="344774" cy="348565"/>
            <a:chOff x="130788" y="1493154"/>
            <a:chExt cx="344774" cy="348565"/>
          </a:xfrm>
        </p:grpSpPr>
        <p:sp>
          <p:nvSpPr>
            <p:cNvPr id="82" name="Oval 81">
              <a:extLst>
                <a:ext uri="{FF2B5EF4-FFF2-40B4-BE49-F238E27FC236}">
                  <a16:creationId xmlns:a16="http://schemas.microsoft.com/office/drawing/2014/main" id="{28EA9218-BD68-47DC-A47A-6A3996B5F32D}"/>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3" name="Text Box 307">
              <a:extLst>
                <a:ext uri="{FF2B5EF4-FFF2-40B4-BE49-F238E27FC236}">
                  <a16:creationId xmlns:a16="http://schemas.microsoft.com/office/drawing/2014/main" id="{54CD684A-6278-4A6C-9C3D-10A1395FDC35}"/>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3</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84" name="Group 83">
            <a:extLst>
              <a:ext uri="{FF2B5EF4-FFF2-40B4-BE49-F238E27FC236}">
                <a16:creationId xmlns:a16="http://schemas.microsoft.com/office/drawing/2014/main" id="{1ECE659B-0768-4C5B-BA10-07B770BFC012}"/>
              </a:ext>
            </a:extLst>
          </p:cNvPr>
          <p:cNvGrpSpPr/>
          <p:nvPr/>
        </p:nvGrpSpPr>
        <p:grpSpPr>
          <a:xfrm>
            <a:off x="4608478" y="3885699"/>
            <a:ext cx="344774" cy="348565"/>
            <a:chOff x="130788" y="1493154"/>
            <a:chExt cx="344774" cy="348565"/>
          </a:xfrm>
        </p:grpSpPr>
        <p:sp>
          <p:nvSpPr>
            <p:cNvPr id="85" name="Oval 84">
              <a:extLst>
                <a:ext uri="{FF2B5EF4-FFF2-40B4-BE49-F238E27FC236}">
                  <a16:creationId xmlns:a16="http://schemas.microsoft.com/office/drawing/2014/main" id="{7A6953A1-5B11-4BB1-885C-F54ACC02F088}"/>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6" name="Text Box 307">
              <a:extLst>
                <a:ext uri="{FF2B5EF4-FFF2-40B4-BE49-F238E27FC236}">
                  <a16:creationId xmlns:a16="http://schemas.microsoft.com/office/drawing/2014/main" id="{C73B7291-9F75-491C-809B-6E01DD9520AC}"/>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4</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87" name="Group 86">
            <a:extLst>
              <a:ext uri="{FF2B5EF4-FFF2-40B4-BE49-F238E27FC236}">
                <a16:creationId xmlns:a16="http://schemas.microsoft.com/office/drawing/2014/main" id="{D1839830-ED28-4251-9408-E534B81B358D}"/>
              </a:ext>
            </a:extLst>
          </p:cNvPr>
          <p:cNvGrpSpPr/>
          <p:nvPr/>
        </p:nvGrpSpPr>
        <p:grpSpPr>
          <a:xfrm>
            <a:off x="4608478" y="4679603"/>
            <a:ext cx="344774" cy="348565"/>
            <a:chOff x="130788" y="1493154"/>
            <a:chExt cx="344774" cy="348565"/>
          </a:xfrm>
        </p:grpSpPr>
        <p:sp>
          <p:nvSpPr>
            <p:cNvPr id="88" name="Oval 87">
              <a:extLst>
                <a:ext uri="{FF2B5EF4-FFF2-40B4-BE49-F238E27FC236}">
                  <a16:creationId xmlns:a16="http://schemas.microsoft.com/office/drawing/2014/main" id="{908F38F8-45A3-4023-A93F-3A3F884FB5EC}"/>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9" name="Text Box 307">
              <a:extLst>
                <a:ext uri="{FF2B5EF4-FFF2-40B4-BE49-F238E27FC236}">
                  <a16:creationId xmlns:a16="http://schemas.microsoft.com/office/drawing/2014/main" id="{EF90D1C5-AFB1-4CBA-8068-6B8CDE48E83C}"/>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5</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90" name="Group 89">
            <a:extLst>
              <a:ext uri="{FF2B5EF4-FFF2-40B4-BE49-F238E27FC236}">
                <a16:creationId xmlns:a16="http://schemas.microsoft.com/office/drawing/2014/main" id="{EF371F2D-C524-4777-A8D9-5F4C554E00C3}"/>
              </a:ext>
            </a:extLst>
          </p:cNvPr>
          <p:cNvGrpSpPr/>
          <p:nvPr/>
        </p:nvGrpSpPr>
        <p:grpSpPr>
          <a:xfrm>
            <a:off x="4608478" y="5487649"/>
            <a:ext cx="344774" cy="348565"/>
            <a:chOff x="130788" y="1493154"/>
            <a:chExt cx="344774" cy="348565"/>
          </a:xfrm>
        </p:grpSpPr>
        <p:sp>
          <p:nvSpPr>
            <p:cNvPr id="91" name="Oval 90">
              <a:extLst>
                <a:ext uri="{FF2B5EF4-FFF2-40B4-BE49-F238E27FC236}">
                  <a16:creationId xmlns:a16="http://schemas.microsoft.com/office/drawing/2014/main" id="{D13EBFC2-75FE-44CB-9DB9-752BBA68D9A3}"/>
                </a:ext>
              </a:extLst>
            </p:cNvPr>
            <p:cNvSpPr/>
            <p:nvPr/>
          </p:nvSpPr>
          <p:spPr>
            <a:xfrm>
              <a:off x="130788" y="1496945"/>
              <a:ext cx="344774" cy="344774"/>
            </a:xfrm>
            <a:prstGeom prst="ellipse">
              <a:avLst/>
            </a:prstGeom>
            <a:solidFill>
              <a:schemeClr val="bg1">
                <a:lumMod val="7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92" name="Text Box 307">
              <a:extLst>
                <a:ext uri="{FF2B5EF4-FFF2-40B4-BE49-F238E27FC236}">
                  <a16:creationId xmlns:a16="http://schemas.microsoft.com/office/drawing/2014/main" id="{B913BCDB-56E7-437D-A1CD-E9890CA1BCD3}"/>
                </a:ext>
              </a:extLst>
            </p:cNvPr>
            <p:cNvSpPr txBox="1">
              <a:spLocks noChangeArrowheads="1"/>
            </p:cNvSpPr>
            <p:nvPr/>
          </p:nvSpPr>
          <p:spPr bwMode="auto">
            <a:xfrm>
              <a:off x="175699" y="1493154"/>
              <a:ext cx="25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a:solidFill>
                    <a:schemeClr val="bg1"/>
                  </a:solidFill>
                  <a:latin typeface="Calibri"/>
                  <a:cs typeface="Calibri"/>
                </a:rPr>
                <a:t>6</a:t>
              </a:r>
              <a:endParaRPr kumimoji="0" lang="en-US" sz="1600" b="1" i="0" u="none" strike="noStrike" kern="0" cap="none" spc="0" normalizeH="0" baseline="0" noProof="0" dirty="0">
                <a:ln>
                  <a:noFill/>
                </a:ln>
                <a:solidFill>
                  <a:schemeClr val="bg1"/>
                </a:solidFill>
                <a:effectLst/>
                <a:uLnTx/>
                <a:uFillTx/>
                <a:latin typeface="Calibri"/>
                <a:cs typeface="Calibri"/>
              </a:endParaRPr>
            </a:p>
          </p:txBody>
        </p:sp>
      </p:grpSp>
      <p:grpSp>
        <p:nvGrpSpPr>
          <p:cNvPr id="93" name="Group 92">
            <a:extLst>
              <a:ext uri="{FF2B5EF4-FFF2-40B4-BE49-F238E27FC236}">
                <a16:creationId xmlns:a16="http://schemas.microsoft.com/office/drawing/2014/main" id="{D1E2C496-8555-497F-9CD3-465CEE6276EE}"/>
              </a:ext>
            </a:extLst>
          </p:cNvPr>
          <p:cNvGrpSpPr/>
          <p:nvPr/>
        </p:nvGrpSpPr>
        <p:grpSpPr>
          <a:xfrm>
            <a:off x="4970247" y="2451941"/>
            <a:ext cx="265457" cy="309865"/>
            <a:chOff x="5176443" y="2704831"/>
            <a:chExt cx="265457" cy="309865"/>
          </a:xfrm>
        </p:grpSpPr>
        <p:pic>
          <p:nvPicPr>
            <p:cNvPr id="94" name="Picture 2" descr="Image result">
              <a:extLst>
                <a:ext uri="{FF2B5EF4-FFF2-40B4-BE49-F238E27FC236}">
                  <a16:creationId xmlns:a16="http://schemas.microsoft.com/office/drawing/2014/main" id="{5068A0ED-6F2C-4C55-A49E-6325E7858D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0769" y="2704831"/>
              <a:ext cx="258069" cy="284983"/>
            </a:xfrm>
            <a:prstGeom prst="rect">
              <a:avLst/>
            </a:prstGeom>
            <a:noFill/>
            <a:extLst>
              <a:ext uri="{909E8E84-426E-40DD-AFC4-6F175D3DCCD1}">
                <a14:hiddenFill xmlns:a14="http://schemas.microsoft.com/office/drawing/2010/main">
                  <a:solidFill>
                    <a:srgbClr val="FFFFFF"/>
                  </a:solidFill>
                </a14:hiddenFill>
              </a:ext>
            </a:extLst>
          </p:spPr>
        </p:pic>
        <p:sp>
          <p:nvSpPr>
            <p:cNvPr id="95" name="Text Box 307">
              <a:extLst>
                <a:ext uri="{FF2B5EF4-FFF2-40B4-BE49-F238E27FC236}">
                  <a16:creationId xmlns:a16="http://schemas.microsoft.com/office/drawing/2014/main" id="{70D00092-AAC9-47AB-876D-F361DADA6F70}"/>
                </a:ext>
              </a:extLst>
            </p:cNvPr>
            <p:cNvSpPr txBox="1">
              <a:spLocks noChangeArrowheads="1"/>
            </p:cNvSpPr>
            <p:nvPr/>
          </p:nvSpPr>
          <p:spPr bwMode="auto">
            <a:xfrm>
              <a:off x="5176443" y="2722308"/>
              <a:ext cx="26545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E</a:t>
              </a:r>
            </a:p>
          </p:txBody>
        </p:sp>
      </p:grpSp>
      <p:grpSp>
        <p:nvGrpSpPr>
          <p:cNvPr id="96" name="Group 95">
            <a:extLst>
              <a:ext uri="{FF2B5EF4-FFF2-40B4-BE49-F238E27FC236}">
                <a16:creationId xmlns:a16="http://schemas.microsoft.com/office/drawing/2014/main" id="{716B178A-9EFE-471A-86BA-7C77FF433133}"/>
              </a:ext>
            </a:extLst>
          </p:cNvPr>
          <p:cNvGrpSpPr/>
          <p:nvPr/>
        </p:nvGrpSpPr>
        <p:grpSpPr>
          <a:xfrm>
            <a:off x="4970247" y="2153488"/>
            <a:ext cx="265457" cy="309865"/>
            <a:chOff x="4970247" y="2389067"/>
            <a:chExt cx="265457" cy="309865"/>
          </a:xfrm>
        </p:grpSpPr>
        <p:pic>
          <p:nvPicPr>
            <p:cNvPr id="97" name="Picture 2" descr="Image result">
              <a:extLst>
                <a:ext uri="{FF2B5EF4-FFF2-40B4-BE49-F238E27FC236}">
                  <a16:creationId xmlns:a16="http://schemas.microsoft.com/office/drawing/2014/main" id="{D53CCD2A-F8CD-4C3C-BD77-EDCE9698C6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4573" y="2389067"/>
              <a:ext cx="258069" cy="284983"/>
            </a:xfrm>
            <a:prstGeom prst="rect">
              <a:avLst/>
            </a:prstGeom>
            <a:noFill/>
            <a:extLst>
              <a:ext uri="{909E8E84-426E-40DD-AFC4-6F175D3DCCD1}">
                <a14:hiddenFill xmlns:a14="http://schemas.microsoft.com/office/drawing/2010/main">
                  <a:solidFill>
                    <a:srgbClr val="FFFFFF"/>
                  </a:solidFill>
                </a14:hiddenFill>
              </a:ext>
            </a:extLst>
          </p:spPr>
        </p:pic>
        <p:sp>
          <p:nvSpPr>
            <p:cNvPr id="98" name="Text Box 307">
              <a:extLst>
                <a:ext uri="{FF2B5EF4-FFF2-40B4-BE49-F238E27FC236}">
                  <a16:creationId xmlns:a16="http://schemas.microsoft.com/office/drawing/2014/main" id="{786263F3-E163-464B-979A-70B04BEADC9A}"/>
                </a:ext>
              </a:extLst>
            </p:cNvPr>
            <p:cNvSpPr txBox="1">
              <a:spLocks noChangeArrowheads="1"/>
            </p:cNvSpPr>
            <p:nvPr/>
          </p:nvSpPr>
          <p:spPr bwMode="auto">
            <a:xfrm>
              <a:off x="4970247" y="2406544"/>
              <a:ext cx="26545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T</a:t>
              </a:r>
            </a:p>
          </p:txBody>
        </p:sp>
      </p:grpSp>
      <p:sp>
        <p:nvSpPr>
          <p:cNvPr id="99" name="Arc 98">
            <a:extLst>
              <a:ext uri="{FF2B5EF4-FFF2-40B4-BE49-F238E27FC236}">
                <a16:creationId xmlns:a16="http://schemas.microsoft.com/office/drawing/2014/main" id="{A747C9F7-E7DF-4314-805C-04D94B66D2B4}"/>
              </a:ext>
            </a:extLst>
          </p:cNvPr>
          <p:cNvSpPr/>
          <p:nvPr/>
        </p:nvSpPr>
        <p:spPr>
          <a:xfrm rot="10800000" flipH="1" flipV="1">
            <a:off x="7989177" y="3249132"/>
            <a:ext cx="489364" cy="771525"/>
          </a:xfrm>
          <a:prstGeom prst="arc">
            <a:avLst>
              <a:gd name="adj1" fmla="val 18402502"/>
              <a:gd name="adj2" fmla="val 3567409"/>
            </a:avLst>
          </a:prstGeom>
          <a:noFill/>
          <a:ln w="50800" cap="rnd" cmpd="sng" algn="ctr">
            <a:solidFill>
              <a:srgbClr val="00A0DD"/>
            </a:solidFill>
            <a:prstDash val="solid"/>
            <a:tailEnd type="triangle" w="med" len="med"/>
          </a:ln>
          <a:effectLst/>
        </p:spPr>
        <p:txBody>
          <a:bodyPr rtlCol="0" anchor="ctr"/>
          <a:lstStyle/>
          <a:p>
            <a:pPr algn="ctr"/>
            <a:endParaRPr lang="en-US" dirty="0"/>
          </a:p>
        </p:txBody>
      </p:sp>
      <p:pic>
        <p:nvPicPr>
          <p:cNvPr id="100" name="Picture 2" descr="http://icons.iconarchive.com/icons/visualpharm/must-have/256/User-icon.png">
            <a:extLst>
              <a:ext uri="{FF2B5EF4-FFF2-40B4-BE49-F238E27FC236}">
                <a16:creationId xmlns:a16="http://schemas.microsoft.com/office/drawing/2014/main" id="{19C84440-6A4B-46C7-83E6-CBB6C1A42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785" y="3872158"/>
            <a:ext cx="403590" cy="40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59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B0C096-73DC-44E3-8986-D1BD5F3261E3}"/>
              </a:ext>
            </a:extLst>
          </p:cNvPr>
          <p:cNvSpPr>
            <a:spLocks noGrp="1"/>
          </p:cNvSpPr>
          <p:nvPr>
            <p:ph type="sldNum" sz="quarter" idx="12"/>
          </p:nvPr>
        </p:nvSpPr>
        <p:spPr/>
        <p:txBody>
          <a:bodyPr/>
          <a:lstStyle/>
          <a:p>
            <a:fld id="{A8160BDD-7155-D744-B749-9730458604AD}" type="slidenum">
              <a:rPr lang="en-US" smtClean="0"/>
              <a:t>25</a:t>
            </a:fld>
            <a:endParaRPr lang="en-US" dirty="0"/>
          </a:p>
        </p:txBody>
      </p:sp>
      <p:sp>
        <p:nvSpPr>
          <p:cNvPr id="4" name="Content Placeholder 3">
            <a:extLst>
              <a:ext uri="{FF2B5EF4-FFF2-40B4-BE49-F238E27FC236}">
                <a16:creationId xmlns:a16="http://schemas.microsoft.com/office/drawing/2014/main" id="{550E6F51-AF76-4C18-BFFB-97957A790F37}"/>
              </a:ext>
            </a:extLst>
          </p:cNvPr>
          <p:cNvSpPr>
            <a:spLocks noGrp="1"/>
          </p:cNvSpPr>
          <p:nvPr>
            <p:ph idx="1"/>
          </p:nvPr>
        </p:nvSpPr>
        <p:spPr>
          <a:xfrm>
            <a:off x="217639" y="1142242"/>
            <a:ext cx="5597235" cy="457364"/>
          </a:xfrm>
        </p:spPr>
        <p:txBody>
          <a:bodyPr/>
          <a:lstStyle/>
          <a:p>
            <a:pPr marL="0" indent="0">
              <a:buNone/>
            </a:pPr>
            <a:r>
              <a:rPr lang="en-US" dirty="0"/>
              <a:t>Machine learning may be supervised or unsupervised.</a:t>
            </a:r>
          </a:p>
        </p:txBody>
      </p:sp>
      <p:sp>
        <p:nvSpPr>
          <p:cNvPr id="2" name="Title 1">
            <a:extLst>
              <a:ext uri="{FF2B5EF4-FFF2-40B4-BE49-F238E27FC236}">
                <a16:creationId xmlns:a16="http://schemas.microsoft.com/office/drawing/2014/main" id="{D3CBD9E7-3FCF-4ACC-8F49-1FD736251505}"/>
              </a:ext>
            </a:extLst>
          </p:cNvPr>
          <p:cNvSpPr>
            <a:spLocks noGrp="1"/>
          </p:cNvSpPr>
          <p:nvPr>
            <p:ph type="title"/>
          </p:nvPr>
        </p:nvSpPr>
        <p:spPr/>
        <p:txBody>
          <a:bodyPr/>
          <a:lstStyle/>
          <a:p>
            <a:r>
              <a:rPr lang="en-US" dirty="0"/>
              <a:t>Differences Between Supervised and Unsupervised Learning</a:t>
            </a:r>
          </a:p>
        </p:txBody>
      </p:sp>
      <p:pic>
        <p:nvPicPr>
          <p:cNvPr id="6" name="Picture 5" descr="A picture containing object, red, light&#10;&#10;Description automatically generated">
            <a:extLst>
              <a:ext uri="{FF2B5EF4-FFF2-40B4-BE49-F238E27FC236}">
                <a16:creationId xmlns:a16="http://schemas.microsoft.com/office/drawing/2014/main" id="{4AA06D69-8DA9-42A1-9AFC-44E7ED867DA9}"/>
              </a:ext>
            </a:extLst>
          </p:cNvPr>
          <p:cNvPicPr>
            <a:picLocks noChangeAspect="1"/>
          </p:cNvPicPr>
          <p:nvPr/>
        </p:nvPicPr>
        <p:blipFill>
          <a:blip r:embed="rId2"/>
          <a:stretch>
            <a:fillRect/>
          </a:stretch>
        </p:blipFill>
        <p:spPr>
          <a:xfrm>
            <a:off x="2009711" y="1765136"/>
            <a:ext cx="2027478" cy="1349194"/>
          </a:xfrm>
          <a:prstGeom prst="rect">
            <a:avLst/>
          </a:prstGeom>
        </p:spPr>
      </p:pic>
      <p:grpSp>
        <p:nvGrpSpPr>
          <p:cNvPr id="13" name="Group 12">
            <a:extLst>
              <a:ext uri="{FF2B5EF4-FFF2-40B4-BE49-F238E27FC236}">
                <a16:creationId xmlns:a16="http://schemas.microsoft.com/office/drawing/2014/main" id="{1768673B-C8E1-4E40-80EF-BC64E25E83C0}"/>
              </a:ext>
            </a:extLst>
          </p:cNvPr>
          <p:cNvGrpSpPr/>
          <p:nvPr/>
        </p:nvGrpSpPr>
        <p:grpSpPr>
          <a:xfrm>
            <a:off x="2013080" y="3816368"/>
            <a:ext cx="2024109" cy="1435963"/>
            <a:chOff x="816746" y="3533186"/>
            <a:chExt cx="2024109" cy="1435963"/>
          </a:xfrm>
        </p:grpSpPr>
        <p:sp>
          <p:nvSpPr>
            <p:cNvPr id="7" name="Rectangle 6">
              <a:extLst>
                <a:ext uri="{FF2B5EF4-FFF2-40B4-BE49-F238E27FC236}">
                  <a16:creationId xmlns:a16="http://schemas.microsoft.com/office/drawing/2014/main" id="{102420BE-C6A0-4D32-9CEE-810B3FEA87E2}"/>
                </a:ext>
              </a:extLst>
            </p:cNvPr>
            <p:cNvSpPr/>
            <p:nvPr/>
          </p:nvSpPr>
          <p:spPr>
            <a:xfrm>
              <a:off x="816746" y="3533186"/>
              <a:ext cx="2024109" cy="1435963"/>
            </a:xfrm>
            <a:prstGeom prst="rect">
              <a:avLst/>
            </a:prstGeom>
            <a:solidFill>
              <a:schemeClr val="tx1">
                <a:lumMod val="85000"/>
                <a:lumOff val="15000"/>
              </a:schemeClr>
            </a:solidFill>
            <a:ln w="28575" cap="flat" cmpd="sng" algn="ctr">
              <a:noFill/>
              <a:prstDash val="solid"/>
            </a:ln>
            <a:effectLst/>
          </p:spPr>
          <p:txBody>
            <a:bodyPr bIns="182880" rtlCol="0" anchor="ctr"/>
            <a:lstStyle/>
            <a:p>
              <a:pPr algn="ctr" defTabSz="914400"/>
              <a:r>
                <a:rPr lang="en-US" sz="1600" b="1" kern="0" dirty="0">
                  <a:solidFill>
                    <a:schemeClr val="bg1"/>
                  </a:solidFill>
                  <a:latin typeface="Comic Sans MS" panose="030F0702030302020204" pitchFamily="66" charset="0"/>
                </a:rPr>
                <a:t>The  cow  jumped over  the  moon.</a:t>
              </a:r>
            </a:p>
          </p:txBody>
        </p:sp>
        <p:cxnSp>
          <p:nvCxnSpPr>
            <p:cNvPr id="9" name="Straight Connector 8">
              <a:extLst>
                <a:ext uri="{FF2B5EF4-FFF2-40B4-BE49-F238E27FC236}">
                  <a16:creationId xmlns:a16="http://schemas.microsoft.com/office/drawing/2014/main" id="{8B5E1249-6E39-4A12-9AFC-DC239C83FE4D}"/>
                </a:ext>
              </a:extLst>
            </p:cNvPr>
            <p:cNvCxnSpPr/>
            <p:nvPr/>
          </p:nvCxnSpPr>
          <p:spPr>
            <a:xfrm>
              <a:off x="1500327" y="4179034"/>
              <a:ext cx="355107" cy="0"/>
            </a:xfrm>
            <a:prstGeom prst="line">
              <a:avLst/>
            </a:prstGeom>
            <a:ln w="22225" cap="rnd">
              <a:solidFill>
                <a:schemeClr val="bg1">
                  <a:alpha val="82000"/>
                </a:schemeClr>
              </a:solidFill>
            </a:ln>
            <a:effectLst/>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274411F8-22ED-43AB-9CF5-38876655CF2B}"/>
                </a:ext>
              </a:extLst>
            </p:cNvPr>
            <p:cNvSpPr/>
            <p:nvPr/>
          </p:nvSpPr>
          <p:spPr>
            <a:xfrm>
              <a:off x="1930893" y="3921581"/>
              <a:ext cx="856696" cy="301841"/>
            </a:xfrm>
            <a:prstGeom prst="roundRect">
              <a:avLst>
                <a:gd name="adj" fmla="val 50000"/>
              </a:avLst>
            </a:prstGeom>
            <a:ln w="22225" cap="rnd">
              <a:solidFill>
                <a:schemeClr val="bg1">
                  <a:alpha val="82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sz="1100" b="1" kern="0" dirty="0">
                <a:solidFill>
                  <a:srgbClr val="FF0000"/>
                </a:solidFill>
                <a:latin typeface="Arial"/>
              </a:endParaRPr>
            </a:p>
          </p:txBody>
        </p:sp>
      </p:grpSp>
      <p:sp>
        <p:nvSpPr>
          <p:cNvPr id="12" name="Content Placeholder 3">
            <a:extLst>
              <a:ext uri="{FF2B5EF4-FFF2-40B4-BE49-F238E27FC236}">
                <a16:creationId xmlns:a16="http://schemas.microsoft.com/office/drawing/2014/main" id="{B72D16B0-00D0-4E68-8056-6303EAC84BB0}"/>
              </a:ext>
            </a:extLst>
          </p:cNvPr>
          <p:cNvSpPr txBox="1">
            <a:spLocks/>
          </p:cNvSpPr>
          <p:nvPr/>
        </p:nvSpPr>
        <p:spPr>
          <a:xfrm>
            <a:off x="3646571" y="1765136"/>
            <a:ext cx="5510611" cy="1617924"/>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a:t>No labels provided</a:t>
            </a:r>
          </a:p>
          <a:p>
            <a:pPr lvl="1"/>
            <a:r>
              <a:rPr lang="en-US" dirty="0"/>
              <a:t>Typical goals:</a:t>
            </a:r>
          </a:p>
          <a:p>
            <a:pPr lvl="2"/>
            <a:r>
              <a:rPr lang="en-US" dirty="0"/>
              <a:t>Reveal patterns or organization within the data</a:t>
            </a:r>
          </a:p>
          <a:p>
            <a:pPr lvl="2"/>
            <a:r>
              <a:rPr lang="en-US" dirty="0"/>
              <a:t>Organize related or similar items into clusters</a:t>
            </a:r>
          </a:p>
          <a:p>
            <a:pPr lvl="2"/>
            <a:r>
              <a:rPr lang="en-US" dirty="0"/>
              <a:t>Reveal underlying patterns or structure within the data</a:t>
            </a:r>
          </a:p>
          <a:p>
            <a:pPr marL="457200" lvl="1" indent="0">
              <a:buNone/>
            </a:pPr>
            <a:endParaRPr lang="en-US" dirty="0"/>
          </a:p>
        </p:txBody>
      </p:sp>
      <p:sp>
        <p:nvSpPr>
          <p:cNvPr id="14" name="Content Placeholder 3">
            <a:extLst>
              <a:ext uri="{FF2B5EF4-FFF2-40B4-BE49-F238E27FC236}">
                <a16:creationId xmlns:a16="http://schemas.microsoft.com/office/drawing/2014/main" id="{8B286C78-51FE-4572-9796-80FAF0E721C4}"/>
              </a:ext>
            </a:extLst>
          </p:cNvPr>
          <p:cNvSpPr txBox="1">
            <a:spLocks/>
          </p:cNvSpPr>
          <p:nvPr/>
        </p:nvSpPr>
        <p:spPr>
          <a:xfrm>
            <a:off x="3646571" y="3824849"/>
            <a:ext cx="5510611" cy="1785139"/>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a:t>Labels provided</a:t>
            </a:r>
          </a:p>
          <a:p>
            <a:pPr lvl="1"/>
            <a:r>
              <a:rPr lang="en-US" dirty="0"/>
              <a:t>Typical goals:</a:t>
            </a:r>
          </a:p>
          <a:p>
            <a:pPr lvl="2"/>
            <a:r>
              <a:rPr lang="en-US" dirty="0"/>
              <a:t>Predict an outcome based on an item’s features</a:t>
            </a:r>
          </a:p>
          <a:p>
            <a:pPr lvl="2"/>
            <a:r>
              <a:rPr lang="en-US" dirty="0"/>
              <a:t>Place an item into the correct category based on its features</a:t>
            </a:r>
          </a:p>
          <a:p>
            <a:pPr lvl="1"/>
            <a:endParaRPr lang="en-US" dirty="0"/>
          </a:p>
        </p:txBody>
      </p:sp>
      <p:sp>
        <p:nvSpPr>
          <p:cNvPr id="15" name="Rounded Rectangle 51">
            <a:extLst>
              <a:ext uri="{FF2B5EF4-FFF2-40B4-BE49-F238E27FC236}">
                <a16:creationId xmlns:a16="http://schemas.microsoft.com/office/drawing/2014/main" id="{657E10A5-DBEF-4CFD-92FA-E13390523589}"/>
              </a:ext>
            </a:extLst>
          </p:cNvPr>
          <p:cNvSpPr/>
          <p:nvPr/>
        </p:nvSpPr>
        <p:spPr>
          <a:xfrm>
            <a:off x="298472" y="1765136"/>
            <a:ext cx="160363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Unsupervised</a:t>
            </a:r>
          </a:p>
        </p:txBody>
      </p:sp>
      <p:sp>
        <p:nvSpPr>
          <p:cNvPr id="16" name="Rounded Rectangle 51">
            <a:extLst>
              <a:ext uri="{FF2B5EF4-FFF2-40B4-BE49-F238E27FC236}">
                <a16:creationId xmlns:a16="http://schemas.microsoft.com/office/drawing/2014/main" id="{CDCF1EB7-A87D-4F12-91E3-6682E3005775}"/>
              </a:ext>
            </a:extLst>
          </p:cNvPr>
          <p:cNvSpPr/>
          <p:nvPr/>
        </p:nvSpPr>
        <p:spPr>
          <a:xfrm>
            <a:off x="298472" y="3825000"/>
            <a:ext cx="160363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Supervised</a:t>
            </a:r>
          </a:p>
        </p:txBody>
      </p:sp>
      <p:sp>
        <p:nvSpPr>
          <p:cNvPr id="17" name="Rectangle 16">
            <a:extLst>
              <a:ext uri="{FF2B5EF4-FFF2-40B4-BE49-F238E27FC236}">
                <a16:creationId xmlns:a16="http://schemas.microsoft.com/office/drawing/2014/main" id="{CBBB394A-41F6-45DB-AA99-B06C4E995402}"/>
              </a:ext>
            </a:extLst>
          </p:cNvPr>
          <p:cNvSpPr/>
          <p:nvPr/>
        </p:nvSpPr>
        <p:spPr>
          <a:xfrm rot="21145722">
            <a:off x="2724112" y="4022813"/>
            <a:ext cx="282450" cy="261610"/>
          </a:xfrm>
          <a:prstGeom prst="rect">
            <a:avLst/>
          </a:prstGeom>
        </p:spPr>
        <p:txBody>
          <a:bodyPr wrap="none">
            <a:spAutoFit/>
          </a:bodyPr>
          <a:lstStyle/>
          <a:p>
            <a:r>
              <a:rPr lang="en-US" sz="1100" kern="0" dirty="0">
                <a:solidFill>
                  <a:schemeClr val="bg1"/>
                </a:solidFill>
                <a:latin typeface="Comic Sans MS" panose="030F0702030302020204" pitchFamily="66" charset="0"/>
              </a:rPr>
              <a:t>S</a:t>
            </a:r>
            <a:endParaRPr lang="en-US" sz="1100" dirty="0"/>
          </a:p>
        </p:txBody>
      </p:sp>
      <p:sp>
        <p:nvSpPr>
          <p:cNvPr id="18" name="Rectangle 17">
            <a:extLst>
              <a:ext uri="{FF2B5EF4-FFF2-40B4-BE49-F238E27FC236}">
                <a16:creationId xmlns:a16="http://schemas.microsoft.com/office/drawing/2014/main" id="{315C0C03-B5EE-4C37-A491-774CF9C4CE84}"/>
              </a:ext>
            </a:extLst>
          </p:cNvPr>
          <p:cNvSpPr/>
          <p:nvPr/>
        </p:nvSpPr>
        <p:spPr>
          <a:xfrm rot="21145722">
            <a:off x="3417556" y="3951792"/>
            <a:ext cx="276038" cy="261610"/>
          </a:xfrm>
          <a:prstGeom prst="rect">
            <a:avLst/>
          </a:prstGeom>
        </p:spPr>
        <p:txBody>
          <a:bodyPr wrap="none">
            <a:spAutoFit/>
          </a:bodyPr>
          <a:lstStyle/>
          <a:p>
            <a:r>
              <a:rPr lang="en-US" sz="1100" kern="0" dirty="0">
                <a:solidFill>
                  <a:schemeClr val="bg1"/>
                </a:solidFill>
                <a:latin typeface="Comic Sans MS" panose="030F0702030302020204" pitchFamily="66" charset="0"/>
              </a:rPr>
              <a:t>V</a:t>
            </a:r>
            <a:endParaRPr lang="en-US" sz="1100" dirty="0"/>
          </a:p>
        </p:txBody>
      </p:sp>
      <p:sp>
        <p:nvSpPr>
          <p:cNvPr id="19" name="Text Box 307">
            <a:extLst>
              <a:ext uri="{FF2B5EF4-FFF2-40B4-BE49-F238E27FC236}">
                <a16:creationId xmlns:a16="http://schemas.microsoft.com/office/drawing/2014/main" id="{B0F2B33A-D089-4C98-9AD0-B4B9A4F638FC}"/>
              </a:ext>
            </a:extLst>
          </p:cNvPr>
          <p:cNvSpPr txBox="1">
            <a:spLocks noChangeArrowheads="1"/>
          </p:cNvSpPr>
          <p:nvPr/>
        </p:nvSpPr>
        <p:spPr bwMode="auto">
          <a:xfrm>
            <a:off x="2009711" y="3114330"/>
            <a:ext cx="2027478"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i="0" u="none" strike="noStrike" kern="0" cap="none" spc="0" normalizeH="0" baseline="0" noProof="0" dirty="0">
                <a:ln>
                  <a:noFill/>
                </a:ln>
                <a:solidFill>
                  <a:srgbClr val="000000"/>
                </a:solidFill>
                <a:effectLst/>
                <a:uLnTx/>
                <a:uFillTx/>
                <a:latin typeface="Calibri"/>
                <a:cs typeface="Calibri"/>
              </a:rPr>
              <a:t>Independent learning</a:t>
            </a:r>
          </a:p>
        </p:txBody>
      </p:sp>
      <p:sp>
        <p:nvSpPr>
          <p:cNvPr id="20" name="Text Box 307">
            <a:extLst>
              <a:ext uri="{FF2B5EF4-FFF2-40B4-BE49-F238E27FC236}">
                <a16:creationId xmlns:a16="http://schemas.microsoft.com/office/drawing/2014/main" id="{853A9139-1045-45B4-B5F3-84C6CC2ACB2D}"/>
              </a:ext>
            </a:extLst>
          </p:cNvPr>
          <p:cNvSpPr txBox="1">
            <a:spLocks noChangeArrowheads="1"/>
          </p:cNvSpPr>
          <p:nvPr/>
        </p:nvSpPr>
        <p:spPr bwMode="auto">
          <a:xfrm>
            <a:off x="2009710" y="5252331"/>
            <a:ext cx="2024109"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i="0" u="none" strike="noStrike" kern="0" cap="none" spc="0" normalizeH="0" baseline="0" noProof="0" dirty="0">
                <a:ln>
                  <a:noFill/>
                </a:ln>
                <a:solidFill>
                  <a:srgbClr val="000000"/>
                </a:solidFill>
                <a:effectLst/>
                <a:uLnTx/>
                <a:uFillTx/>
                <a:latin typeface="Calibri"/>
                <a:cs typeface="Calibri"/>
              </a:rPr>
              <a:t>Learning under guidance</a:t>
            </a:r>
          </a:p>
        </p:txBody>
      </p:sp>
    </p:spTree>
    <p:extLst>
      <p:ext uri="{BB962C8B-B14F-4D97-AF65-F5344CB8AC3E}">
        <p14:creationId xmlns:p14="http://schemas.microsoft.com/office/powerpoint/2010/main" val="2178920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0CFB16-A2CA-41F2-826F-9BF1E77973D9}"/>
              </a:ext>
            </a:extLst>
          </p:cNvPr>
          <p:cNvSpPr>
            <a:spLocks noGrp="1"/>
          </p:cNvSpPr>
          <p:nvPr>
            <p:ph type="sldNum" sz="quarter" idx="12"/>
          </p:nvPr>
        </p:nvSpPr>
        <p:spPr/>
        <p:txBody>
          <a:bodyPr/>
          <a:lstStyle/>
          <a:p>
            <a:fld id="{A8160BDD-7155-D744-B749-9730458604AD}" type="slidenum">
              <a:rPr lang="en-US" smtClean="0"/>
              <a:pPr/>
              <a:t>26</a:t>
            </a:fld>
            <a:endParaRPr lang="en-US" dirty="0"/>
          </a:p>
        </p:txBody>
      </p:sp>
      <p:sp>
        <p:nvSpPr>
          <p:cNvPr id="3" name="Content Placeholder 2">
            <a:extLst>
              <a:ext uri="{FF2B5EF4-FFF2-40B4-BE49-F238E27FC236}">
                <a16:creationId xmlns:a16="http://schemas.microsoft.com/office/drawing/2014/main" id="{7B751367-A784-4515-B8FB-4B917375947A}"/>
              </a:ext>
            </a:extLst>
          </p:cNvPr>
          <p:cNvSpPr>
            <a:spLocks noGrp="1"/>
          </p:cNvSpPr>
          <p:nvPr>
            <p:ph idx="1"/>
          </p:nvPr>
        </p:nvSpPr>
        <p:spPr/>
        <p:txBody>
          <a:bodyPr/>
          <a:lstStyle/>
          <a:p>
            <a:r>
              <a:rPr lang="en-US" dirty="0"/>
              <a:t>Machine learning:</a:t>
            </a:r>
          </a:p>
          <a:p>
            <a:pPr lvl="1"/>
            <a:r>
              <a:rPr lang="en-US" dirty="0"/>
              <a:t>Is based on mathematical fields that analyze randomness.</a:t>
            </a:r>
          </a:p>
          <a:p>
            <a:pPr lvl="2"/>
            <a:r>
              <a:rPr lang="en-US" dirty="0"/>
              <a:t>Statistics analyzes randomness within past events</a:t>
            </a:r>
          </a:p>
          <a:p>
            <a:pPr lvl="2"/>
            <a:r>
              <a:rPr lang="en-US" dirty="0"/>
              <a:t>Probability builds upon patterns identified by statistics to predict future events</a:t>
            </a:r>
          </a:p>
          <a:p>
            <a:pPr lvl="1"/>
            <a:r>
              <a:rPr lang="en-US" dirty="0"/>
              <a:t>Has randomness in data.</a:t>
            </a:r>
          </a:p>
          <a:p>
            <a:pPr lvl="2"/>
            <a:r>
              <a:rPr lang="en-US" dirty="0"/>
              <a:t>Which data points are sampled</a:t>
            </a:r>
          </a:p>
          <a:p>
            <a:pPr lvl="2"/>
            <a:r>
              <a:rPr lang="en-US" dirty="0"/>
              <a:t>Order in which they are sampled</a:t>
            </a:r>
          </a:p>
          <a:p>
            <a:pPr lvl="2"/>
            <a:r>
              <a:rPr lang="en-US" dirty="0"/>
              <a:t>Samples that are selected for training and testing a model</a:t>
            </a:r>
          </a:p>
          <a:p>
            <a:pPr lvl="1"/>
            <a:r>
              <a:rPr lang="en-US" dirty="0"/>
              <a:t>Has randomness among machine learning algorithms.</a:t>
            </a:r>
          </a:p>
          <a:p>
            <a:pPr lvl="2"/>
            <a:r>
              <a:rPr lang="en-US" dirty="0"/>
              <a:t>May produce slightly different results simply because they follow different steps</a:t>
            </a:r>
          </a:p>
          <a:p>
            <a:pPr lvl="2"/>
            <a:r>
              <a:rPr lang="en-US" dirty="0"/>
              <a:t>May have different performance characteristics</a:t>
            </a:r>
          </a:p>
          <a:p>
            <a:pPr lvl="2"/>
            <a:r>
              <a:rPr lang="en-US" dirty="0"/>
              <a:t>May perform better on smaller or larger datasets</a:t>
            </a:r>
          </a:p>
          <a:p>
            <a:pPr lvl="1"/>
            <a:r>
              <a:rPr lang="en-US" dirty="0"/>
              <a:t>Uses stochastic models.</a:t>
            </a:r>
          </a:p>
          <a:p>
            <a:pPr lvl="2"/>
            <a:r>
              <a:rPr lang="en-US" dirty="0"/>
              <a:t>Individual data samples are inherently random and can't be perfectly predicted</a:t>
            </a:r>
          </a:p>
          <a:p>
            <a:pPr lvl="2"/>
            <a:r>
              <a:rPr lang="en-US" dirty="0"/>
              <a:t>Taken together, the entire set of data can be shown to follow a general pattern</a:t>
            </a:r>
          </a:p>
          <a:p>
            <a:pPr lvl="2"/>
            <a:r>
              <a:rPr lang="en-US" dirty="0"/>
              <a:t>General patterns in the entire set enable reasonably good predictions about individual samples</a:t>
            </a:r>
          </a:p>
        </p:txBody>
      </p:sp>
      <p:sp>
        <p:nvSpPr>
          <p:cNvPr id="4" name="Title 3">
            <a:extLst>
              <a:ext uri="{FF2B5EF4-FFF2-40B4-BE49-F238E27FC236}">
                <a16:creationId xmlns:a16="http://schemas.microsoft.com/office/drawing/2014/main" id="{7F3001A7-5A2C-4FD1-B46C-81B048B24028}"/>
              </a:ext>
            </a:extLst>
          </p:cNvPr>
          <p:cNvSpPr>
            <a:spLocks noGrp="1"/>
          </p:cNvSpPr>
          <p:nvPr>
            <p:ph type="title"/>
          </p:nvPr>
        </p:nvSpPr>
        <p:spPr/>
        <p:txBody>
          <a:bodyPr/>
          <a:lstStyle/>
          <a:p>
            <a:r>
              <a:rPr lang="en-US" dirty="0"/>
              <a:t>Randomness in Machine Learning</a:t>
            </a:r>
          </a:p>
        </p:txBody>
      </p:sp>
    </p:spTree>
    <p:extLst>
      <p:ext uri="{BB962C8B-B14F-4D97-AF65-F5344CB8AC3E}">
        <p14:creationId xmlns:p14="http://schemas.microsoft.com/office/powerpoint/2010/main" val="352321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0D34D0-1ACF-42D1-BB1A-9DCA9F8B01C5}"/>
              </a:ext>
            </a:extLst>
          </p:cNvPr>
          <p:cNvSpPr>
            <a:spLocks noGrp="1"/>
          </p:cNvSpPr>
          <p:nvPr>
            <p:ph type="sldNum" sz="quarter" idx="12"/>
          </p:nvPr>
        </p:nvSpPr>
        <p:spPr>
          <a:prstGeom prst="rect">
            <a:avLst/>
          </a:prstGeom>
        </p:spPr>
        <p:txBody>
          <a:bodyPr anchor="ctr">
            <a:normAutofit/>
          </a:bodyPr>
          <a:lstStyle/>
          <a:p>
            <a:pPr>
              <a:spcAft>
                <a:spcPts val="600"/>
              </a:spcAft>
            </a:pPr>
            <a:fld id="{A8160BDD-7155-D744-B749-9730458604AD}" type="slidenum">
              <a:rPr lang="en-US" smtClean="0"/>
              <a:pPr>
                <a:spcAft>
                  <a:spcPts val="600"/>
                </a:spcAft>
              </a:pPr>
              <a:t>27</a:t>
            </a:fld>
            <a:endParaRPr lang="en-US" dirty="0"/>
          </a:p>
        </p:txBody>
      </p:sp>
      <p:sp>
        <p:nvSpPr>
          <p:cNvPr id="10" name="Content Placeholder 9">
            <a:extLst>
              <a:ext uri="{FF2B5EF4-FFF2-40B4-BE49-F238E27FC236}">
                <a16:creationId xmlns:a16="http://schemas.microsoft.com/office/drawing/2014/main" id="{F46F717E-E248-4B39-AE4C-C03561DF6288}"/>
              </a:ext>
            </a:extLst>
          </p:cNvPr>
          <p:cNvSpPr>
            <a:spLocks noGrp="1"/>
          </p:cNvSpPr>
          <p:nvPr>
            <p:ph idx="1"/>
          </p:nvPr>
        </p:nvSpPr>
        <p:spPr/>
        <p:txBody>
          <a:bodyPr/>
          <a:lstStyle/>
          <a:p>
            <a:r>
              <a:rPr lang="en-US" dirty="0"/>
              <a:t>Due to randomness inherent in machine learning</a:t>
            </a:r>
          </a:p>
          <a:p>
            <a:r>
              <a:rPr lang="en-US" dirty="0"/>
              <a:t>Must be managed to produce good models</a:t>
            </a:r>
          </a:p>
          <a:p>
            <a:r>
              <a:rPr lang="en-US" dirty="0"/>
              <a:t>To reduce uncertainty in machine learning models:</a:t>
            </a:r>
          </a:p>
          <a:p>
            <a:pPr lvl="1"/>
            <a:r>
              <a:rPr lang="en-US" dirty="0"/>
              <a:t>Use probability to your advantage</a:t>
            </a:r>
          </a:p>
          <a:p>
            <a:pPr lvl="1"/>
            <a:r>
              <a:rPr lang="en-US" dirty="0"/>
              <a:t>Use more variety in data and algorithms</a:t>
            </a:r>
          </a:p>
          <a:p>
            <a:pPr lvl="1"/>
            <a:r>
              <a:rPr lang="en-US" dirty="0"/>
              <a:t>Make sure data is clean and correct to help make patterns in data more apparent</a:t>
            </a:r>
          </a:p>
          <a:p>
            <a:pPr lvl="1"/>
            <a:r>
              <a:rPr lang="en-US" dirty="0"/>
              <a:t>Employ strategies such as:</a:t>
            </a:r>
          </a:p>
          <a:p>
            <a:pPr lvl="2"/>
            <a:r>
              <a:rPr lang="en-US" dirty="0"/>
              <a:t>Running the same algorithm many times on several different samples</a:t>
            </a:r>
          </a:p>
          <a:p>
            <a:pPr lvl="2"/>
            <a:r>
              <a:rPr lang="en-US" dirty="0"/>
              <a:t>Running several different algorithms, testing the resulting models, and picking the one that produces the best results</a:t>
            </a:r>
          </a:p>
          <a:p>
            <a:pPr lvl="2"/>
            <a:r>
              <a:rPr lang="en-US" dirty="0"/>
              <a:t>Running several different algorithms, allowing each one to cast its "vote" for the answer, and taking the "wisdom of the crowd" as the answer</a:t>
            </a:r>
          </a:p>
          <a:p>
            <a:pPr lvl="2"/>
            <a:r>
              <a:rPr lang="en-US" dirty="0"/>
              <a:t>Selecting the right data (relevant to the problem)</a:t>
            </a:r>
          </a:p>
          <a:p>
            <a:pPr lvl="2"/>
            <a:r>
              <a:rPr lang="en-US" dirty="0"/>
              <a:t>Reducing noise (data values that are incorrect or misleading)</a:t>
            </a:r>
          </a:p>
          <a:p>
            <a:endParaRPr lang="en-US" dirty="0"/>
          </a:p>
        </p:txBody>
      </p:sp>
      <p:sp>
        <p:nvSpPr>
          <p:cNvPr id="4" name="Title 3">
            <a:extLst>
              <a:ext uri="{FF2B5EF4-FFF2-40B4-BE49-F238E27FC236}">
                <a16:creationId xmlns:a16="http://schemas.microsoft.com/office/drawing/2014/main" id="{9850B37B-0310-4789-BA8F-3687B15D0BB1}"/>
              </a:ext>
            </a:extLst>
          </p:cNvPr>
          <p:cNvSpPr>
            <a:spLocks noGrp="1"/>
          </p:cNvSpPr>
          <p:nvPr>
            <p:ph type="title"/>
          </p:nvPr>
        </p:nvSpPr>
        <p:spPr>
          <a:prstGeom prst="rect">
            <a:avLst/>
          </a:prstGeom>
        </p:spPr>
        <p:txBody>
          <a:bodyPr anchor="ctr">
            <a:normAutofit/>
          </a:bodyPr>
          <a:lstStyle/>
          <a:p>
            <a:r>
              <a:rPr lang="en-US" dirty="0"/>
              <a:t>Uncertainty</a:t>
            </a:r>
          </a:p>
        </p:txBody>
      </p:sp>
      <p:pic>
        <p:nvPicPr>
          <p:cNvPr id="9" name="Picture 8" descr="A picture containing stool&#10;&#10;Description automatically generated">
            <a:extLst>
              <a:ext uri="{FF2B5EF4-FFF2-40B4-BE49-F238E27FC236}">
                <a16:creationId xmlns:a16="http://schemas.microsoft.com/office/drawing/2014/main" id="{82B98029-21AE-4AB4-9A91-B8923FE0A3AE}"/>
              </a:ext>
            </a:extLst>
          </p:cNvPr>
          <p:cNvPicPr>
            <a:picLocks noChangeAspect="1"/>
          </p:cNvPicPr>
          <p:nvPr/>
        </p:nvPicPr>
        <p:blipFill>
          <a:blip r:embed="rId2"/>
          <a:stretch>
            <a:fillRect/>
          </a:stretch>
        </p:blipFill>
        <p:spPr>
          <a:xfrm rot="21218167">
            <a:off x="6693001" y="4514486"/>
            <a:ext cx="1806693" cy="1806693"/>
          </a:xfrm>
          <a:prstGeom prst="rect">
            <a:avLst/>
          </a:prstGeom>
          <a:noFill/>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3802781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D2D4E1-F746-49EA-BFF7-DA17E897B6E7}"/>
              </a:ext>
            </a:extLst>
          </p:cNvPr>
          <p:cNvSpPr>
            <a:spLocks noGrp="1"/>
          </p:cNvSpPr>
          <p:nvPr>
            <p:ph type="sldNum" sz="quarter" idx="12"/>
          </p:nvPr>
        </p:nvSpPr>
        <p:spPr/>
        <p:txBody>
          <a:bodyPr/>
          <a:lstStyle/>
          <a:p>
            <a:fld id="{A8160BDD-7155-D744-B749-9730458604AD}" type="slidenum">
              <a:rPr lang="en-US" smtClean="0"/>
              <a:pPr/>
              <a:t>28</a:t>
            </a:fld>
            <a:endParaRPr lang="en-US" dirty="0"/>
          </a:p>
        </p:txBody>
      </p:sp>
      <p:sp>
        <p:nvSpPr>
          <p:cNvPr id="3" name="Content Placeholder 2">
            <a:extLst>
              <a:ext uri="{FF2B5EF4-FFF2-40B4-BE49-F238E27FC236}">
                <a16:creationId xmlns:a16="http://schemas.microsoft.com/office/drawing/2014/main" id="{D3CC8D36-96D1-4821-82A5-126D1D6B31B6}"/>
              </a:ext>
            </a:extLst>
          </p:cNvPr>
          <p:cNvSpPr>
            <a:spLocks noGrp="1"/>
          </p:cNvSpPr>
          <p:nvPr>
            <p:ph idx="1"/>
          </p:nvPr>
        </p:nvSpPr>
        <p:spPr>
          <a:xfrm>
            <a:off x="341925" y="1302040"/>
            <a:ext cx="5100087" cy="4920960"/>
          </a:xfrm>
        </p:spPr>
        <p:txBody>
          <a:bodyPr/>
          <a:lstStyle/>
          <a:p>
            <a:r>
              <a:rPr lang="en-US" dirty="0"/>
              <a:t>Random numbers generated by computers are not truly random.</a:t>
            </a:r>
          </a:p>
          <a:p>
            <a:pPr lvl="1"/>
            <a:r>
              <a:rPr lang="en-US" dirty="0"/>
              <a:t>Produced by deterministic math function</a:t>
            </a:r>
          </a:p>
          <a:p>
            <a:r>
              <a:rPr lang="en-US" dirty="0"/>
              <a:t>Seed values (e.g., based on current time) provide appearance of randomness.</a:t>
            </a:r>
          </a:p>
          <a:p>
            <a:pPr lvl="1"/>
            <a:r>
              <a:rPr lang="en-US" dirty="0"/>
              <a:t>Same seed value will produce the same result</a:t>
            </a:r>
          </a:p>
          <a:p>
            <a:pPr lvl="1"/>
            <a:r>
              <a:rPr lang="en-US" dirty="0"/>
              <a:t>Seeds therefore make random generators more deterministic</a:t>
            </a:r>
          </a:p>
          <a:p>
            <a:pPr lvl="1"/>
            <a:r>
              <a:rPr lang="en-US" dirty="0"/>
              <a:t>Such functions are called </a:t>
            </a:r>
            <a:r>
              <a:rPr lang="en-US" i="1" dirty="0"/>
              <a:t>pseudorandom</a:t>
            </a:r>
            <a:endParaRPr lang="en-US" dirty="0"/>
          </a:p>
          <a:p>
            <a:r>
              <a:rPr lang="en-US" dirty="0"/>
              <a:t>Providing seed values is often done in machine learning.</a:t>
            </a:r>
          </a:p>
          <a:p>
            <a:pPr lvl="1"/>
            <a:r>
              <a:rPr lang="en-US" dirty="0"/>
              <a:t>Algorithm will produce same results for a seed each time it is run</a:t>
            </a:r>
          </a:p>
        </p:txBody>
      </p:sp>
      <p:sp>
        <p:nvSpPr>
          <p:cNvPr id="4" name="Title 3">
            <a:extLst>
              <a:ext uri="{FF2B5EF4-FFF2-40B4-BE49-F238E27FC236}">
                <a16:creationId xmlns:a16="http://schemas.microsoft.com/office/drawing/2014/main" id="{3E763693-FB66-4846-9F2C-46D98A9FB07E}"/>
              </a:ext>
            </a:extLst>
          </p:cNvPr>
          <p:cNvSpPr>
            <a:spLocks noGrp="1"/>
          </p:cNvSpPr>
          <p:nvPr>
            <p:ph type="title"/>
          </p:nvPr>
        </p:nvSpPr>
        <p:spPr/>
        <p:txBody>
          <a:bodyPr/>
          <a:lstStyle/>
          <a:p>
            <a:r>
              <a:rPr lang="en-US" dirty="0"/>
              <a:t>Random Number Generation</a:t>
            </a:r>
          </a:p>
        </p:txBody>
      </p:sp>
      <p:pic>
        <p:nvPicPr>
          <p:cNvPr id="7" name="Picture 6" descr="A picture containing group, front, soccer, lined&#10;&#10;Description automatically generated">
            <a:extLst>
              <a:ext uri="{FF2B5EF4-FFF2-40B4-BE49-F238E27FC236}">
                <a16:creationId xmlns:a16="http://schemas.microsoft.com/office/drawing/2014/main" id="{2AAB6E7F-C130-41BA-998B-F7B4F61FC241}"/>
              </a:ext>
            </a:extLst>
          </p:cNvPr>
          <p:cNvPicPr>
            <a:picLocks noChangeAspect="1"/>
          </p:cNvPicPr>
          <p:nvPr/>
        </p:nvPicPr>
        <p:blipFill>
          <a:blip r:embed="rId2"/>
          <a:stretch>
            <a:fillRect/>
          </a:stretch>
        </p:blipFill>
        <p:spPr>
          <a:xfrm>
            <a:off x="5484508" y="1451435"/>
            <a:ext cx="3317567" cy="2490727"/>
          </a:xfrm>
          <a:prstGeom prst="rect">
            <a:avLst/>
          </a:prstGeom>
        </p:spPr>
      </p:pic>
    </p:spTree>
    <p:extLst>
      <p:ext uri="{BB962C8B-B14F-4D97-AF65-F5344CB8AC3E}">
        <p14:creationId xmlns:p14="http://schemas.microsoft.com/office/powerpoint/2010/main" val="3040979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B2E2-94F4-4BFF-BEEB-C2E4F13C7E4F}"/>
              </a:ext>
            </a:extLst>
          </p:cNvPr>
          <p:cNvSpPr>
            <a:spLocks noGrp="1"/>
          </p:cNvSpPr>
          <p:nvPr>
            <p:ph type="title"/>
          </p:nvPr>
        </p:nvSpPr>
        <p:spPr/>
        <p:txBody>
          <a:bodyPr/>
          <a:lstStyle/>
          <a:p>
            <a:r>
              <a:rPr lang="en-US" dirty="0"/>
              <a:t>Machine Learning Outcomes</a:t>
            </a:r>
          </a:p>
        </p:txBody>
      </p:sp>
      <p:sp>
        <p:nvSpPr>
          <p:cNvPr id="3" name="Slide Number Placeholder 2">
            <a:extLst>
              <a:ext uri="{FF2B5EF4-FFF2-40B4-BE49-F238E27FC236}">
                <a16:creationId xmlns:a16="http://schemas.microsoft.com/office/drawing/2014/main" id="{DDB3DC04-26FD-4D72-AA77-A5C96CE7686E}"/>
              </a:ext>
            </a:extLst>
          </p:cNvPr>
          <p:cNvSpPr>
            <a:spLocks noGrp="1"/>
          </p:cNvSpPr>
          <p:nvPr>
            <p:ph type="sldNum" sz="quarter" idx="12"/>
          </p:nvPr>
        </p:nvSpPr>
        <p:spPr/>
        <p:txBody>
          <a:bodyPr/>
          <a:lstStyle/>
          <a:p>
            <a:fld id="{A8160BDD-7155-D744-B749-9730458604AD}" type="slidenum">
              <a:rPr lang="en-US" smtClean="0"/>
              <a:t>29</a:t>
            </a:fld>
            <a:endParaRPr lang="en-US" dirty="0"/>
          </a:p>
        </p:txBody>
      </p:sp>
      <p:sp>
        <p:nvSpPr>
          <p:cNvPr id="4" name="Rectangle 3">
            <a:extLst>
              <a:ext uri="{FF2B5EF4-FFF2-40B4-BE49-F238E27FC236}">
                <a16:creationId xmlns:a16="http://schemas.microsoft.com/office/drawing/2014/main" id="{B3E01F86-42C8-42A0-B354-9482098A3E48}"/>
              </a:ext>
            </a:extLst>
          </p:cNvPr>
          <p:cNvSpPr/>
          <p:nvPr/>
        </p:nvSpPr>
        <p:spPr>
          <a:xfrm>
            <a:off x="6944194" y="4497158"/>
            <a:ext cx="1600200" cy="710648"/>
          </a:xfrm>
          <a:prstGeom prst="rect">
            <a:avLst/>
          </a:prstGeom>
          <a:solidFill>
            <a:schemeClr val="bg1">
              <a:lumMod val="9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 name="Rectangle: Rounded Corners 4">
            <a:extLst>
              <a:ext uri="{FF2B5EF4-FFF2-40B4-BE49-F238E27FC236}">
                <a16:creationId xmlns:a16="http://schemas.microsoft.com/office/drawing/2014/main" id="{B486D9D4-754D-45D7-A316-DE6FD86B5EA7}"/>
              </a:ext>
            </a:extLst>
          </p:cNvPr>
          <p:cNvSpPr/>
          <p:nvPr/>
        </p:nvSpPr>
        <p:spPr>
          <a:xfrm>
            <a:off x="272885" y="3598097"/>
            <a:ext cx="1295401" cy="609600"/>
          </a:xfrm>
          <a:prstGeom prst="roundRect">
            <a:avLst/>
          </a:prstGeom>
          <a:solidFill>
            <a:schemeClr val="bg1">
              <a:lumMod val="85000"/>
            </a:schemeClr>
          </a:solidFill>
          <a:ln w="28575" cap="flat" cmpd="sng" algn="ctr">
            <a:noFill/>
            <a:prstDash val="solid"/>
          </a:ln>
          <a:effectLst/>
        </p:spPr>
        <p:txBody>
          <a:bodyPr rtlCol="0" anchor="ctr"/>
          <a:lstStyle/>
          <a:p>
            <a:pPr algn="ctr" defTabSz="914400"/>
            <a:r>
              <a:rPr lang="en-US" sz="1100" b="1" kern="0" dirty="0">
                <a:latin typeface="Arial"/>
              </a:rPr>
              <a:t>Machine Learning</a:t>
            </a:r>
          </a:p>
        </p:txBody>
      </p:sp>
      <p:sp>
        <p:nvSpPr>
          <p:cNvPr id="6" name="Rectangle: Rounded Corners 5">
            <a:extLst>
              <a:ext uri="{FF2B5EF4-FFF2-40B4-BE49-F238E27FC236}">
                <a16:creationId xmlns:a16="http://schemas.microsoft.com/office/drawing/2014/main" id="{2C21E70F-07A2-4B8C-B6AB-083CC873A3B2}"/>
              </a:ext>
            </a:extLst>
          </p:cNvPr>
          <p:cNvSpPr/>
          <p:nvPr/>
        </p:nvSpPr>
        <p:spPr>
          <a:xfrm>
            <a:off x="1854035" y="3600475"/>
            <a:ext cx="1295401" cy="609600"/>
          </a:xfrm>
          <a:prstGeom prst="roundRect">
            <a:avLst/>
          </a:prstGeom>
          <a:solidFill>
            <a:schemeClr val="bg1">
              <a:lumMod val="85000"/>
            </a:schemeClr>
          </a:solidFill>
          <a:ln w="28575" cap="flat" cmpd="sng" algn="ctr">
            <a:noFill/>
            <a:prstDash val="solid"/>
          </a:ln>
          <a:effectLst/>
        </p:spPr>
        <p:txBody>
          <a:bodyPr rtlCol="0" anchor="ctr"/>
          <a:lstStyle/>
          <a:p>
            <a:pPr algn="ctr" defTabSz="914400"/>
            <a:r>
              <a:rPr lang="en-US" sz="1100" b="1" kern="0" dirty="0">
                <a:latin typeface="Arial"/>
              </a:rPr>
              <a:t>Unsupervised</a:t>
            </a:r>
          </a:p>
        </p:txBody>
      </p:sp>
      <p:sp>
        <p:nvSpPr>
          <p:cNvPr id="7" name="Rectangle: Rounded Corners 6">
            <a:extLst>
              <a:ext uri="{FF2B5EF4-FFF2-40B4-BE49-F238E27FC236}">
                <a16:creationId xmlns:a16="http://schemas.microsoft.com/office/drawing/2014/main" id="{E91D8B58-01DA-403C-ADB5-F9C617CEDD1E}"/>
              </a:ext>
            </a:extLst>
          </p:cNvPr>
          <p:cNvSpPr/>
          <p:nvPr/>
        </p:nvSpPr>
        <p:spPr>
          <a:xfrm>
            <a:off x="1854035" y="2121053"/>
            <a:ext cx="1295401" cy="609600"/>
          </a:xfrm>
          <a:prstGeom prst="roundRect">
            <a:avLst/>
          </a:prstGeom>
          <a:solidFill>
            <a:schemeClr val="bg1">
              <a:lumMod val="85000"/>
            </a:schemeClr>
          </a:solidFill>
          <a:ln w="28575" cap="flat" cmpd="sng" algn="ctr">
            <a:noFill/>
            <a:prstDash val="solid"/>
          </a:ln>
          <a:effectLst/>
        </p:spPr>
        <p:txBody>
          <a:bodyPr rtlCol="0" anchor="ctr"/>
          <a:lstStyle/>
          <a:p>
            <a:pPr algn="ctr" defTabSz="914400"/>
            <a:r>
              <a:rPr lang="en-US" sz="1100" b="1" kern="0" dirty="0">
                <a:latin typeface="Arial"/>
              </a:rPr>
              <a:t>Supervised</a:t>
            </a:r>
          </a:p>
        </p:txBody>
      </p:sp>
      <p:sp>
        <p:nvSpPr>
          <p:cNvPr id="8" name="Rectangle: Rounded Corners 7">
            <a:extLst>
              <a:ext uri="{FF2B5EF4-FFF2-40B4-BE49-F238E27FC236}">
                <a16:creationId xmlns:a16="http://schemas.microsoft.com/office/drawing/2014/main" id="{6F47FC42-0634-4044-82BF-B5B8FCA58BA8}"/>
              </a:ext>
            </a:extLst>
          </p:cNvPr>
          <p:cNvSpPr/>
          <p:nvPr/>
        </p:nvSpPr>
        <p:spPr>
          <a:xfrm>
            <a:off x="1854035" y="5498566"/>
            <a:ext cx="1295401" cy="609600"/>
          </a:xfrm>
          <a:prstGeom prst="roundRect">
            <a:avLst/>
          </a:prstGeom>
          <a:solidFill>
            <a:schemeClr val="bg1">
              <a:lumMod val="85000"/>
            </a:schemeClr>
          </a:solidFill>
          <a:ln w="28575" cap="flat" cmpd="sng" algn="ctr">
            <a:noFill/>
            <a:prstDash val="solid"/>
          </a:ln>
          <a:effectLst/>
        </p:spPr>
        <p:txBody>
          <a:bodyPr rtlCol="0" anchor="ctr"/>
          <a:lstStyle/>
          <a:p>
            <a:pPr algn="ctr" defTabSz="914400"/>
            <a:r>
              <a:rPr lang="en-US" sz="1100" b="1" kern="0" dirty="0">
                <a:latin typeface="Arial"/>
              </a:rPr>
              <a:t>Reinforcement</a:t>
            </a:r>
          </a:p>
        </p:txBody>
      </p:sp>
      <p:sp>
        <p:nvSpPr>
          <p:cNvPr id="9" name="Rectangle: Rounded Corners 8">
            <a:extLst>
              <a:ext uri="{FF2B5EF4-FFF2-40B4-BE49-F238E27FC236}">
                <a16:creationId xmlns:a16="http://schemas.microsoft.com/office/drawing/2014/main" id="{C4FC4A39-075F-49BF-952B-A59476B1F2AB}"/>
              </a:ext>
            </a:extLst>
          </p:cNvPr>
          <p:cNvSpPr/>
          <p:nvPr/>
        </p:nvSpPr>
        <p:spPr>
          <a:xfrm>
            <a:off x="3427668" y="2628707"/>
            <a:ext cx="1295401" cy="609600"/>
          </a:xfrm>
          <a:prstGeom prst="roundRect">
            <a:avLst/>
          </a:prstGeom>
          <a:solidFill>
            <a:schemeClr val="bg1">
              <a:lumMod val="85000"/>
            </a:schemeClr>
          </a:solidFill>
          <a:ln w="28575" cap="flat" cmpd="sng" algn="ctr">
            <a:noFill/>
            <a:prstDash val="solid"/>
          </a:ln>
          <a:effectLst/>
        </p:spPr>
        <p:txBody>
          <a:bodyPr rtlCol="0" anchor="ctr"/>
          <a:lstStyle/>
          <a:p>
            <a:pPr algn="ctr" defTabSz="914400"/>
            <a:r>
              <a:rPr lang="en-US" sz="1100" b="1" kern="0" dirty="0">
                <a:latin typeface="Arial"/>
              </a:rPr>
              <a:t>Classification</a:t>
            </a:r>
          </a:p>
        </p:txBody>
      </p:sp>
      <p:sp>
        <p:nvSpPr>
          <p:cNvPr id="10" name="Rectangle: Rounded Corners 9">
            <a:extLst>
              <a:ext uri="{FF2B5EF4-FFF2-40B4-BE49-F238E27FC236}">
                <a16:creationId xmlns:a16="http://schemas.microsoft.com/office/drawing/2014/main" id="{B8669DFF-BFD4-49E2-8B60-C248CB0D98A6}"/>
              </a:ext>
            </a:extLst>
          </p:cNvPr>
          <p:cNvSpPr/>
          <p:nvPr/>
        </p:nvSpPr>
        <p:spPr>
          <a:xfrm>
            <a:off x="3427668" y="3496156"/>
            <a:ext cx="1295401" cy="609600"/>
          </a:xfrm>
          <a:prstGeom prst="roundRect">
            <a:avLst/>
          </a:prstGeom>
          <a:solidFill>
            <a:schemeClr val="bg1">
              <a:lumMod val="85000"/>
            </a:schemeClr>
          </a:solidFill>
          <a:ln w="28575" cap="flat" cmpd="sng" algn="ctr">
            <a:noFill/>
            <a:prstDash val="solid"/>
          </a:ln>
          <a:effectLst/>
        </p:spPr>
        <p:txBody>
          <a:bodyPr rtlCol="0" anchor="ctr"/>
          <a:lstStyle/>
          <a:p>
            <a:pPr algn="ctr" defTabSz="914400"/>
            <a:r>
              <a:rPr lang="en-US" sz="1100" b="1" kern="0" dirty="0">
                <a:latin typeface="Arial"/>
              </a:rPr>
              <a:t>Clustering</a:t>
            </a:r>
          </a:p>
        </p:txBody>
      </p:sp>
      <p:sp>
        <p:nvSpPr>
          <p:cNvPr id="11" name="Rectangle: Rounded Corners 10">
            <a:extLst>
              <a:ext uri="{FF2B5EF4-FFF2-40B4-BE49-F238E27FC236}">
                <a16:creationId xmlns:a16="http://schemas.microsoft.com/office/drawing/2014/main" id="{B28CE1CE-5226-43A5-82CB-E6068D294507}"/>
              </a:ext>
            </a:extLst>
          </p:cNvPr>
          <p:cNvSpPr/>
          <p:nvPr/>
        </p:nvSpPr>
        <p:spPr>
          <a:xfrm>
            <a:off x="3427668" y="1499152"/>
            <a:ext cx="1295401" cy="609600"/>
          </a:xfrm>
          <a:prstGeom prst="roundRect">
            <a:avLst/>
          </a:prstGeom>
          <a:solidFill>
            <a:schemeClr val="bg1">
              <a:lumMod val="85000"/>
            </a:schemeClr>
          </a:solidFill>
          <a:ln w="28575" cap="flat" cmpd="sng" algn="ctr">
            <a:noFill/>
            <a:prstDash val="solid"/>
          </a:ln>
          <a:effectLst/>
        </p:spPr>
        <p:txBody>
          <a:bodyPr rtlCol="0" anchor="ctr"/>
          <a:lstStyle/>
          <a:p>
            <a:pPr algn="ctr" defTabSz="914400"/>
            <a:r>
              <a:rPr lang="en-US" sz="1100" b="1" kern="0" dirty="0">
                <a:latin typeface="Arial"/>
              </a:rPr>
              <a:t>Regression</a:t>
            </a:r>
          </a:p>
        </p:txBody>
      </p:sp>
      <p:sp>
        <p:nvSpPr>
          <p:cNvPr id="12" name="Rectangle: Rounded Corners 11">
            <a:extLst>
              <a:ext uri="{FF2B5EF4-FFF2-40B4-BE49-F238E27FC236}">
                <a16:creationId xmlns:a16="http://schemas.microsoft.com/office/drawing/2014/main" id="{25B6D146-3FED-4F1B-BEBD-855BCC0A4EC4}"/>
              </a:ext>
            </a:extLst>
          </p:cNvPr>
          <p:cNvSpPr/>
          <p:nvPr/>
        </p:nvSpPr>
        <p:spPr>
          <a:xfrm>
            <a:off x="3427668" y="4579068"/>
            <a:ext cx="1295401" cy="609600"/>
          </a:xfrm>
          <a:prstGeom prst="roundRect">
            <a:avLst/>
          </a:prstGeom>
          <a:solidFill>
            <a:schemeClr val="bg1">
              <a:lumMod val="85000"/>
            </a:schemeClr>
          </a:solidFill>
          <a:ln w="28575" cap="flat" cmpd="sng" algn="ctr">
            <a:noFill/>
            <a:prstDash val="solid"/>
          </a:ln>
          <a:effectLst/>
        </p:spPr>
        <p:txBody>
          <a:bodyPr rtlCol="0" anchor="ctr"/>
          <a:lstStyle/>
          <a:p>
            <a:pPr algn="ctr" defTabSz="914400"/>
            <a:r>
              <a:rPr lang="en-US" sz="1100" b="1" kern="0" dirty="0">
                <a:latin typeface="Arial"/>
              </a:rPr>
              <a:t>Dimensionality Reduction</a:t>
            </a:r>
          </a:p>
        </p:txBody>
      </p:sp>
      <p:cxnSp>
        <p:nvCxnSpPr>
          <p:cNvPr id="13" name="Connector: Elbow 12">
            <a:extLst>
              <a:ext uri="{FF2B5EF4-FFF2-40B4-BE49-F238E27FC236}">
                <a16:creationId xmlns:a16="http://schemas.microsoft.com/office/drawing/2014/main" id="{2DBEE33B-6B39-4419-95DC-F62708566F0A}"/>
              </a:ext>
            </a:extLst>
          </p:cNvPr>
          <p:cNvCxnSpPr>
            <a:cxnSpLocks/>
            <a:stCxn id="5" idx="3"/>
            <a:endCxn id="8" idx="1"/>
          </p:cNvCxnSpPr>
          <p:nvPr/>
        </p:nvCxnSpPr>
        <p:spPr>
          <a:xfrm>
            <a:off x="1568286" y="3902897"/>
            <a:ext cx="285749" cy="1900469"/>
          </a:xfrm>
          <a:prstGeom prst="bentConnector3">
            <a:avLst>
              <a:gd name="adj1" fmla="val 50000"/>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02231FBD-78B0-43BB-8209-CF5A5E1EDBAE}"/>
              </a:ext>
            </a:extLst>
          </p:cNvPr>
          <p:cNvCxnSpPr>
            <a:cxnSpLocks/>
            <a:stCxn id="5" idx="3"/>
            <a:endCxn id="7" idx="1"/>
          </p:cNvCxnSpPr>
          <p:nvPr/>
        </p:nvCxnSpPr>
        <p:spPr>
          <a:xfrm flipV="1">
            <a:off x="1568286" y="2425853"/>
            <a:ext cx="285749" cy="1477044"/>
          </a:xfrm>
          <a:prstGeom prst="bentConnector3">
            <a:avLst>
              <a:gd name="adj1" fmla="val 50000"/>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FBBBBE95-1A33-488D-940F-C3A9AA0E12BA}"/>
              </a:ext>
            </a:extLst>
          </p:cNvPr>
          <p:cNvCxnSpPr>
            <a:cxnSpLocks/>
            <a:stCxn id="7" idx="3"/>
            <a:endCxn id="9" idx="1"/>
          </p:cNvCxnSpPr>
          <p:nvPr/>
        </p:nvCxnSpPr>
        <p:spPr>
          <a:xfrm>
            <a:off x="3149436" y="2425853"/>
            <a:ext cx="278232" cy="507654"/>
          </a:xfrm>
          <a:prstGeom prst="bentConnector3">
            <a:avLst>
              <a:gd name="adj1" fmla="val 50000"/>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3FB9238B-91A9-47FA-85F6-5250A1DE1988}"/>
              </a:ext>
            </a:extLst>
          </p:cNvPr>
          <p:cNvCxnSpPr>
            <a:cxnSpLocks/>
            <a:stCxn id="7" idx="3"/>
            <a:endCxn id="11" idx="1"/>
          </p:cNvCxnSpPr>
          <p:nvPr/>
        </p:nvCxnSpPr>
        <p:spPr>
          <a:xfrm flipV="1">
            <a:off x="3149436" y="1803952"/>
            <a:ext cx="278232" cy="621901"/>
          </a:xfrm>
          <a:prstGeom prst="bentConnector3">
            <a:avLst>
              <a:gd name="adj1" fmla="val 50000"/>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0584D204-E217-4813-AE42-BF2E8E6E7C57}"/>
              </a:ext>
            </a:extLst>
          </p:cNvPr>
          <p:cNvCxnSpPr>
            <a:cxnSpLocks/>
            <a:stCxn id="6" idx="3"/>
            <a:endCxn id="10" idx="1"/>
          </p:cNvCxnSpPr>
          <p:nvPr/>
        </p:nvCxnSpPr>
        <p:spPr>
          <a:xfrm flipV="1">
            <a:off x="3149436" y="3800956"/>
            <a:ext cx="278232" cy="104319"/>
          </a:xfrm>
          <a:prstGeom prst="bentConnector3">
            <a:avLst>
              <a:gd name="adj1" fmla="val 50000"/>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135D8573-C85A-4DB4-BBF7-DBC490CBC870}"/>
              </a:ext>
            </a:extLst>
          </p:cNvPr>
          <p:cNvCxnSpPr>
            <a:cxnSpLocks/>
            <a:stCxn id="6" idx="3"/>
            <a:endCxn id="12" idx="1"/>
          </p:cNvCxnSpPr>
          <p:nvPr/>
        </p:nvCxnSpPr>
        <p:spPr>
          <a:xfrm>
            <a:off x="3149436" y="3905275"/>
            <a:ext cx="278232" cy="978593"/>
          </a:xfrm>
          <a:prstGeom prst="bentConnector3">
            <a:avLst>
              <a:gd name="adj1" fmla="val 50000"/>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B623244-AABB-45EF-AB67-1023BBDF2C6B}"/>
              </a:ext>
            </a:extLst>
          </p:cNvPr>
          <p:cNvCxnSpPr>
            <a:cxnSpLocks/>
            <a:stCxn id="5" idx="3"/>
            <a:endCxn id="6" idx="1"/>
          </p:cNvCxnSpPr>
          <p:nvPr/>
        </p:nvCxnSpPr>
        <p:spPr>
          <a:xfrm>
            <a:off x="1568286" y="3902897"/>
            <a:ext cx="285749" cy="237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A627468-7748-41AA-9430-A57570AF6739}"/>
              </a:ext>
            </a:extLst>
          </p:cNvPr>
          <p:cNvSpPr txBox="1"/>
          <p:nvPr/>
        </p:nvSpPr>
        <p:spPr>
          <a:xfrm>
            <a:off x="4882642" y="1462421"/>
            <a:ext cx="2019985" cy="646331"/>
          </a:xfrm>
          <a:prstGeom prst="rect">
            <a:avLst/>
          </a:prstGeom>
          <a:noFill/>
        </p:spPr>
        <p:txBody>
          <a:bodyPr wrap="square" rtlCol="0">
            <a:spAutoFit/>
          </a:bodyPr>
          <a:lstStyle/>
          <a:p>
            <a:pPr marL="115888" indent="-115888">
              <a:buFont typeface="Arial" panose="020B0604020202020204" pitchFamily="34" charset="0"/>
              <a:buChar char="•"/>
            </a:pPr>
            <a:r>
              <a:rPr lang="en-US" sz="1200" dirty="0"/>
              <a:t>Weather forecasting</a:t>
            </a:r>
          </a:p>
          <a:p>
            <a:pPr marL="115888" indent="-115888">
              <a:buFont typeface="Arial" panose="020B0604020202020204" pitchFamily="34" charset="0"/>
              <a:buChar char="•"/>
            </a:pPr>
            <a:r>
              <a:rPr lang="en-US" sz="1200" dirty="0"/>
              <a:t>Market forecasting</a:t>
            </a:r>
          </a:p>
          <a:p>
            <a:pPr marL="115888" indent="-115888">
              <a:buFont typeface="Arial" panose="020B0604020202020204" pitchFamily="34" charset="0"/>
              <a:buChar char="•"/>
            </a:pPr>
            <a:r>
              <a:rPr lang="en-US" sz="1200" dirty="0"/>
              <a:t>Predicting life expectancy</a:t>
            </a:r>
          </a:p>
        </p:txBody>
      </p:sp>
      <p:sp>
        <p:nvSpPr>
          <p:cNvPr id="21" name="TextBox 20">
            <a:extLst>
              <a:ext uri="{FF2B5EF4-FFF2-40B4-BE49-F238E27FC236}">
                <a16:creationId xmlns:a16="http://schemas.microsoft.com/office/drawing/2014/main" id="{46852B15-83C8-473E-9A9A-28A65C96A58B}"/>
              </a:ext>
            </a:extLst>
          </p:cNvPr>
          <p:cNvSpPr txBox="1"/>
          <p:nvPr/>
        </p:nvSpPr>
        <p:spPr>
          <a:xfrm>
            <a:off x="4882643" y="3476220"/>
            <a:ext cx="2019984" cy="646331"/>
          </a:xfrm>
          <a:prstGeom prst="rect">
            <a:avLst/>
          </a:prstGeom>
          <a:noFill/>
        </p:spPr>
        <p:txBody>
          <a:bodyPr wrap="square" rtlCol="0">
            <a:spAutoFit/>
          </a:bodyPr>
          <a:lstStyle/>
          <a:p>
            <a:pPr marL="115888" indent="-115888">
              <a:buFont typeface="Arial" panose="020B0604020202020204" pitchFamily="34" charset="0"/>
              <a:buChar char="•"/>
            </a:pPr>
            <a:r>
              <a:rPr lang="en-US" sz="1200" dirty="0"/>
              <a:t>Recommender systems</a:t>
            </a:r>
          </a:p>
          <a:p>
            <a:pPr marL="115888" indent="-115888">
              <a:buFont typeface="Arial" panose="020B0604020202020204" pitchFamily="34" charset="0"/>
              <a:buChar char="•"/>
            </a:pPr>
            <a:r>
              <a:rPr lang="en-US" sz="1200" dirty="0"/>
              <a:t>Targeted marketing</a:t>
            </a:r>
          </a:p>
          <a:p>
            <a:pPr marL="115888" indent="-115888">
              <a:buFont typeface="Arial" panose="020B0604020202020204" pitchFamily="34" charset="0"/>
              <a:buChar char="•"/>
            </a:pPr>
            <a:r>
              <a:rPr lang="en-US" sz="1200" dirty="0"/>
              <a:t>Customer segmentation</a:t>
            </a:r>
          </a:p>
        </p:txBody>
      </p:sp>
      <p:sp>
        <p:nvSpPr>
          <p:cNvPr id="22" name="TextBox 21">
            <a:extLst>
              <a:ext uri="{FF2B5EF4-FFF2-40B4-BE49-F238E27FC236}">
                <a16:creationId xmlns:a16="http://schemas.microsoft.com/office/drawing/2014/main" id="{EC59D3F5-52C8-4CD9-8E3F-ED2471200199}"/>
              </a:ext>
            </a:extLst>
          </p:cNvPr>
          <p:cNvSpPr txBox="1"/>
          <p:nvPr/>
        </p:nvSpPr>
        <p:spPr>
          <a:xfrm>
            <a:off x="4882643" y="4579068"/>
            <a:ext cx="2019984" cy="646331"/>
          </a:xfrm>
          <a:prstGeom prst="rect">
            <a:avLst/>
          </a:prstGeom>
          <a:noFill/>
        </p:spPr>
        <p:txBody>
          <a:bodyPr wrap="square" rtlCol="0">
            <a:spAutoFit/>
          </a:bodyPr>
          <a:lstStyle/>
          <a:p>
            <a:pPr marL="115888" indent="-115888">
              <a:buFont typeface="Arial" panose="020B0604020202020204" pitchFamily="34" charset="0"/>
              <a:buChar char="•"/>
            </a:pPr>
            <a:r>
              <a:rPr lang="en-US" sz="1200" dirty="0"/>
              <a:t>Big data visualization</a:t>
            </a:r>
          </a:p>
          <a:p>
            <a:pPr marL="115888" indent="-115888">
              <a:buFont typeface="Arial" panose="020B0604020202020204" pitchFamily="34" charset="0"/>
              <a:buChar char="•"/>
            </a:pPr>
            <a:r>
              <a:rPr lang="en-US" sz="1200" dirty="0"/>
              <a:t>Structure discovery</a:t>
            </a:r>
          </a:p>
          <a:p>
            <a:pPr marL="115888" indent="-115888">
              <a:buFont typeface="Arial" panose="020B0604020202020204" pitchFamily="34" charset="0"/>
              <a:buChar char="•"/>
            </a:pPr>
            <a:r>
              <a:rPr lang="en-US" sz="1200" dirty="0"/>
              <a:t>Feature elicitation</a:t>
            </a:r>
          </a:p>
        </p:txBody>
      </p:sp>
      <p:sp>
        <p:nvSpPr>
          <p:cNvPr id="23" name="TextBox 22">
            <a:extLst>
              <a:ext uri="{FF2B5EF4-FFF2-40B4-BE49-F238E27FC236}">
                <a16:creationId xmlns:a16="http://schemas.microsoft.com/office/drawing/2014/main" id="{09F7288A-9870-4EC2-A79A-A655AEBC79D3}"/>
              </a:ext>
            </a:extLst>
          </p:cNvPr>
          <p:cNvSpPr txBox="1"/>
          <p:nvPr/>
        </p:nvSpPr>
        <p:spPr>
          <a:xfrm>
            <a:off x="4882643" y="5477634"/>
            <a:ext cx="2019984" cy="646331"/>
          </a:xfrm>
          <a:prstGeom prst="rect">
            <a:avLst/>
          </a:prstGeom>
          <a:noFill/>
        </p:spPr>
        <p:txBody>
          <a:bodyPr wrap="square" rtlCol="0">
            <a:spAutoFit/>
          </a:bodyPr>
          <a:lstStyle/>
          <a:p>
            <a:pPr marL="115888" indent="-115888">
              <a:buFont typeface="Arial" panose="020B0604020202020204" pitchFamily="34" charset="0"/>
              <a:buChar char="•"/>
            </a:pPr>
            <a:r>
              <a:rPr lang="en-US" sz="1200" dirty="0"/>
              <a:t>Real-time decisions</a:t>
            </a:r>
          </a:p>
          <a:p>
            <a:pPr marL="115888" indent="-115888">
              <a:buFont typeface="Arial" panose="020B0604020202020204" pitchFamily="34" charset="0"/>
              <a:buChar char="•"/>
            </a:pPr>
            <a:r>
              <a:rPr lang="en-US" sz="1200" dirty="0"/>
              <a:t>Robot navigation</a:t>
            </a:r>
          </a:p>
          <a:p>
            <a:pPr marL="115888" indent="-115888">
              <a:buFont typeface="Arial" panose="020B0604020202020204" pitchFamily="34" charset="0"/>
              <a:buChar char="•"/>
            </a:pPr>
            <a:r>
              <a:rPr lang="en-US" sz="1200" dirty="0"/>
              <a:t>Learning tasks</a:t>
            </a:r>
          </a:p>
        </p:txBody>
      </p:sp>
      <p:sp>
        <p:nvSpPr>
          <p:cNvPr id="24" name="Rounded Rectangle 143">
            <a:extLst>
              <a:ext uri="{FF2B5EF4-FFF2-40B4-BE49-F238E27FC236}">
                <a16:creationId xmlns:a16="http://schemas.microsoft.com/office/drawing/2014/main" id="{0CE2F153-CFD5-4515-AF2E-BC168ECD871D}"/>
              </a:ext>
            </a:extLst>
          </p:cNvPr>
          <p:cNvSpPr/>
          <p:nvPr/>
        </p:nvSpPr>
        <p:spPr>
          <a:xfrm>
            <a:off x="1854034" y="1145361"/>
            <a:ext cx="1295401"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FFFFFF"/>
                </a:solidFill>
                <a:cs typeface="Calibri"/>
              </a:rPr>
              <a:t>Learning mode</a:t>
            </a:r>
          </a:p>
        </p:txBody>
      </p:sp>
      <p:sp>
        <p:nvSpPr>
          <p:cNvPr id="25" name="Rounded Rectangle 143">
            <a:extLst>
              <a:ext uri="{FF2B5EF4-FFF2-40B4-BE49-F238E27FC236}">
                <a16:creationId xmlns:a16="http://schemas.microsoft.com/office/drawing/2014/main" id="{02B4CB5F-975B-42A5-A669-0BB614F0BE3B}"/>
              </a:ext>
            </a:extLst>
          </p:cNvPr>
          <p:cNvSpPr/>
          <p:nvPr/>
        </p:nvSpPr>
        <p:spPr>
          <a:xfrm>
            <a:off x="3426419" y="1145361"/>
            <a:ext cx="1295401"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FFFFFF"/>
                </a:solidFill>
                <a:cs typeface="Calibri"/>
              </a:rPr>
              <a:t>Outcome</a:t>
            </a:r>
          </a:p>
        </p:txBody>
      </p:sp>
      <p:sp>
        <p:nvSpPr>
          <p:cNvPr id="26" name="Rounded Rectangle 143">
            <a:extLst>
              <a:ext uri="{FF2B5EF4-FFF2-40B4-BE49-F238E27FC236}">
                <a16:creationId xmlns:a16="http://schemas.microsoft.com/office/drawing/2014/main" id="{FB14F0D5-403E-48C3-A7F4-4ED1DA2F8648}"/>
              </a:ext>
            </a:extLst>
          </p:cNvPr>
          <p:cNvSpPr/>
          <p:nvPr/>
        </p:nvSpPr>
        <p:spPr>
          <a:xfrm>
            <a:off x="4882642" y="1145361"/>
            <a:ext cx="2019985"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FFFFFF"/>
                </a:solidFill>
                <a:cs typeface="Calibri"/>
              </a:rPr>
              <a:t>Use Case Examples</a:t>
            </a:r>
          </a:p>
        </p:txBody>
      </p:sp>
      <p:sp>
        <p:nvSpPr>
          <p:cNvPr id="27" name="Rectangle 26">
            <a:extLst>
              <a:ext uri="{FF2B5EF4-FFF2-40B4-BE49-F238E27FC236}">
                <a16:creationId xmlns:a16="http://schemas.microsoft.com/office/drawing/2014/main" id="{5708CE76-EFEF-4F7F-8055-044690566076}"/>
              </a:ext>
            </a:extLst>
          </p:cNvPr>
          <p:cNvSpPr/>
          <p:nvPr/>
        </p:nvSpPr>
        <p:spPr>
          <a:xfrm>
            <a:off x="6944194" y="1499152"/>
            <a:ext cx="1600200" cy="710648"/>
          </a:xfrm>
          <a:prstGeom prst="rect">
            <a:avLst/>
          </a:prstGeom>
          <a:solidFill>
            <a:schemeClr val="bg1">
              <a:lumMod val="9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cxnSp>
        <p:nvCxnSpPr>
          <p:cNvPr id="28" name="Straight Connector 27">
            <a:extLst>
              <a:ext uri="{FF2B5EF4-FFF2-40B4-BE49-F238E27FC236}">
                <a16:creationId xmlns:a16="http://schemas.microsoft.com/office/drawing/2014/main" id="{E1DD7D3F-EEE1-4E28-BEA1-A53A0CF80C11}"/>
              </a:ext>
            </a:extLst>
          </p:cNvPr>
          <p:cNvCxnSpPr>
            <a:cxnSpLocks/>
          </p:cNvCxnSpPr>
          <p:nvPr/>
        </p:nvCxnSpPr>
        <p:spPr>
          <a:xfrm flipV="1">
            <a:off x="7133859" y="1717918"/>
            <a:ext cx="1250950" cy="254354"/>
          </a:xfrm>
          <a:prstGeom prst="line">
            <a:avLst/>
          </a:prstGeom>
          <a:ln w="6350">
            <a:solidFill>
              <a:srgbClr val="009DDC"/>
            </a:solidFill>
            <a:prstDash val="dash"/>
          </a:ln>
          <a:effectLst/>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A2619CFA-437F-4E84-9FDA-EA9049761A63}"/>
              </a:ext>
            </a:extLst>
          </p:cNvPr>
          <p:cNvSpPr/>
          <p:nvPr/>
        </p:nvSpPr>
        <p:spPr>
          <a:xfrm>
            <a:off x="7202132" y="1895785"/>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0" name="TextBox 29">
            <a:extLst>
              <a:ext uri="{FF2B5EF4-FFF2-40B4-BE49-F238E27FC236}">
                <a16:creationId xmlns:a16="http://schemas.microsoft.com/office/drawing/2014/main" id="{F3C53C2C-2D1D-4D41-8786-3462D00C6651}"/>
              </a:ext>
            </a:extLst>
          </p:cNvPr>
          <p:cNvSpPr txBox="1"/>
          <p:nvPr/>
        </p:nvSpPr>
        <p:spPr>
          <a:xfrm>
            <a:off x="6963476" y="1731500"/>
            <a:ext cx="85041" cy="184666"/>
          </a:xfrm>
          <a:prstGeom prst="rect">
            <a:avLst/>
          </a:prstGeom>
          <a:noFill/>
        </p:spPr>
        <p:txBody>
          <a:bodyPr wrap="square" lIns="0" tIns="0" rIns="0" bIns="0" rtlCol="0">
            <a:spAutoFit/>
          </a:bodyPr>
          <a:lstStyle/>
          <a:p>
            <a:r>
              <a:rPr lang="en-US" sz="1200" dirty="0"/>
              <a:t>y</a:t>
            </a:r>
          </a:p>
        </p:txBody>
      </p:sp>
      <p:sp>
        <p:nvSpPr>
          <p:cNvPr id="31" name="TextBox 30">
            <a:extLst>
              <a:ext uri="{FF2B5EF4-FFF2-40B4-BE49-F238E27FC236}">
                <a16:creationId xmlns:a16="http://schemas.microsoft.com/office/drawing/2014/main" id="{ADA51D2C-A772-42A0-9026-CC80537E19CE}"/>
              </a:ext>
            </a:extLst>
          </p:cNvPr>
          <p:cNvSpPr txBox="1"/>
          <p:nvPr/>
        </p:nvSpPr>
        <p:spPr>
          <a:xfrm>
            <a:off x="7813037" y="2031427"/>
            <a:ext cx="85041" cy="184666"/>
          </a:xfrm>
          <a:prstGeom prst="rect">
            <a:avLst/>
          </a:prstGeom>
          <a:noFill/>
        </p:spPr>
        <p:txBody>
          <a:bodyPr wrap="square" lIns="0" tIns="0" rIns="0" bIns="0" rtlCol="0">
            <a:spAutoFit/>
          </a:bodyPr>
          <a:lstStyle/>
          <a:p>
            <a:r>
              <a:rPr lang="en-US" sz="1200" dirty="0"/>
              <a:t>x</a:t>
            </a:r>
          </a:p>
        </p:txBody>
      </p:sp>
      <p:sp>
        <p:nvSpPr>
          <p:cNvPr id="32" name="Oval 31">
            <a:extLst>
              <a:ext uri="{FF2B5EF4-FFF2-40B4-BE49-F238E27FC236}">
                <a16:creationId xmlns:a16="http://schemas.microsoft.com/office/drawing/2014/main" id="{3590231B-BFA2-4A4D-B091-C17E509481CD}"/>
              </a:ext>
            </a:extLst>
          </p:cNvPr>
          <p:cNvSpPr/>
          <p:nvPr/>
        </p:nvSpPr>
        <p:spPr>
          <a:xfrm>
            <a:off x="7353492" y="1937231"/>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 name="Oval 32">
            <a:extLst>
              <a:ext uri="{FF2B5EF4-FFF2-40B4-BE49-F238E27FC236}">
                <a16:creationId xmlns:a16="http://schemas.microsoft.com/office/drawing/2014/main" id="{D340E3B3-61A9-46EE-AB4A-695DF89B2F6F}"/>
              </a:ext>
            </a:extLst>
          </p:cNvPr>
          <p:cNvSpPr/>
          <p:nvPr/>
        </p:nvSpPr>
        <p:spPr>
          <a:xfrm>
            <a:off x="7514859" y="1831616"/>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 name="Oval 33">
            <a:extLst>
              <a:ext uri="{FF2B5EF4-FFF2-40B4-BE49-F238E27FC236}">
                <a16:creationId xmlns:a16="http://schemas.microsoft.com/office/drawing/2014/main" id="{944E3B04-C14F-48B6-A04D-04D39B35F01B}"/>
              </a:ext>
            </a:extLst>
          </p:cNvPr>
          <p:cNvSpPr/>
          <p:nvPr/>
        </p:nvSpPr>
        <p:spPr>
          <a:xfrm>
            <a:off x="7863106" y="1843412"/>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 name="Oval 34">
            <a:extLst>
              <a:ext uri="{FF2B5EF4-FFF2-40B4-BE49-F238E27FC236}">
                <a16:creationId xmlns:a16="http://schemas.microsoft.com/office/drawing/2014/main" id="{4A4EBD8A-6DB3-48E2-96AF-EFCF26F52D40}"/>
              </a:ext>
            </a:extLst>
          </p:cNvPr>
          <p:cNvSpPr/>
          <p:nvPr/>
        </p:nvSpPr>
        <p:spPr>
          <a:xfrm>
            <a:off x="8222090" y="1677600"/>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 name="Oval 35">
            <a:extLst>
              <a:ext uri="{FF2B5EF4-FFF2-40B4-BE49-F238E27FC236}">
                <a16:creationId xmlns:a16="http://schemas.microsoft.com/office/drawing/2014/main" id="{45D26338-564D-493D-A808-6F13E7193740}"/>
              </a:ext>
            </a:extLst>
          </p:cNvPr>
          <p:cNvSpPr/>
          <p:nvPr/>
        </p:nvSpPr>
        <p:spPr>
          <a:xfrm>
            <a:off x="8135890" y="1780882"/>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 name="Oval 36">
            <a:extLst>
              <a:ext uri="{FF2B5EF4-FFF2-40B4-BE49-F238E27FC236}">
                <a16:creationId xmlns:a16="http://schemas.microsoft.com/office/drawing/2014/main" id="{ABDAE9D4-01B8-42DA-9857-F58CFFF0C8D1}"/>
              </a:ext>
            </a:extLst>
          </p:cNvPr>
          <p:cNvSpPr/>
          <p:nvPr/>
        </p:nvSpPr>
        <p:spPr>
          <a:xfrm>
            <a:off x="8012065" y="1738019"/>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8" name="Oval 37">
            <a:extLst>
              <a:ext uri="{FF2B5EF4-FFF2-40B4-BE49-F238E27FC236}">
                <a16:creationId xmlns:a16="http://schemas.microsoft.com/office/drawing/2014/main" id="{9172B243-00CA-4EBE-816F-70F7C22B7AC6}"/>
              </a:ext>
            </a:extLst>
          </p:cNvPr>
          <p:cNvSpPr/>
          <p:nvPr/>
        </p:nvSpPr>
        <p:spPr>
          <a:xfrm>
            <a:off x="7702821" y="1871369"/>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9" name="Rectangle 38">
            <a:extLst>
              <a:ext uri="{FF2B5EF4-FFF2-40B4-BE49-F238E27FC236}">
                <a16:creationId xmlns:a16="http://schemas.microsoft.com/office/drawing/2014/main" id="{4E10C2E7-2F83-490E-A66D-02BF85431C67}"/>
              </a:ext>
            </a:extLst>
          </p:cNvPr>
          <p:cNvSpPr/>
          <p:nvPr/>
        </p:nvSpPr>
        <p:spPr>
          <a:xfrm>
            <a:off x="6944194" y="3472235"/>
            <a:ext cx="1600200" cy="710648"/>
          </a:xfrm>
          <a:prstGeom prst="rect">
            <a:avLst/>
          </a:prstGeom>
          <a:solidFill>
            <a:schemeClr val="bg1">
              <a:lumMod val="9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0" name="Oval 39">
            <a:extLst>
              <a:ext uri="{FF2B5EF4-FFF2-40B4-BE49-F238E27FC236}">
                <a16:creationId xmlns:a16="http://schemas.microsoft.com/office/drawing/2014/main" id="{E8F33A4A-470E-4A01-8291-9F41DFACF3E2}"/>
              </a:ext>
            </a:extLst>
          </p:cNvPr>
          <p:cNvSpPr/>
          <p:nvPr/>
        </p:nvSpPr>
        <p:spPr>
          <a:xfrm>
            <a:off x="7289841" y="3716376"/>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1" name="TextBox 40">
            <a:extLst>
              <a:ext uri="{FF2B5EF4-FFF2-40B4-BE49-F238E27FC236}">
                <a16:creationId xmlns:a16="http://schemas.microsoft.com/office/drawing/2014/main" id="{25F3B9EC-AC08-430D-9CD6-83DA903978EB}"/>
              </a:ext>
            </a:extLst>
          </p:cNvPr>
          <p:cNvSpPr txBox="1"/>
          <p:nvPr/>
        </p:nvSpPr>
        <p:spPr>
          <a:xfrm>
            <a:off x="6963476" y="3704583"/>
            <a:ext cx="177744" cy="184666"/>
          </a:xfrm>
          <a:prstGeom prst="rect">
            <a:avLst/>
          </a:prstGeom>
          <a:noFill/>
        </p:spPr>
        <p:txBody>
          <a:bodyPr wrap="square" lIns="0" tIns="0" rIns="0" bIns="0" rtlCol="0">
            <a:spAutoFit/>
          </a:bodyPr>
          <a:lstStyle/>
          <a:p>
            <a:r>
              <a:rPr lang="en-US" sz="1200" dirty="0"/>
              <a:t>x</a:t>
            </a:r>
            <a:r>
              <a:rPr lang="en-US" sz="1200" baseline="-25000" dirty="0"/>
              <a:t>1</a:t>
            </a:r>
          </a:p>
        </p:txBody>
      </p:sp>
      <p:sp>
        <p:nvSpPr>
          <p:cNvPr id="42" name="Oval 41">
            <a:extLst>
              <a:ext uri="{FF2B5EF4-FFF2-40B4-BE49-F238E27FC236}">
                <a16:creationId xmlns:a16="http://schemas.microsoft.com/office/drawing/2014/main" id="{97F78EDD-0268-40C4-BBE5-5B06979C98E6}"/>
              </a:ext>
            </a:extLst>
          </p:cNvPr>
          <p:cNvSpPr/>
          <p:nvPr/>
        </p:nvSpPr>
        <p:spPr>
          <a:xfrm>
            <a:off x="7260573" y="3820870"/>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3" name="Oval 42">
            <a:extLst>
              <a:ext uri="{FF2B5EF4-FFF2-40B4-BE49-F238E27FC236}">
                <a16:creationId xmlns:a16="http://schemas.microsoft.com/office/drawing/2014/main" id="{BEEC202C-36DE-4C30-A9DB-48C78A755DE6}"/>
              </a:ext>
            </a:extLst>
          </p:cNvPr>
          <p:cNvSpPr/>
          <p:nvPr/>
        </p:nvSpPr>
        <p:spPr>
          <a:xfrm>
            <a:off x="7432889" y="3768283"/>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4" name="Oval 43">
            <a:extLst>
              <a:ext uri="{FF2B5EF4-FFF2-40B4-BE49-F238E27FC236}">
                <a16:creationId xmlns:a16="http://schemas.microsoft.com/office/drawing/2014/main" id="{CA8FFB76-92B2-49FE-9A3E-EF3B3BE6C7FF}"/>
              </a:ext>
            </a:extLst>
          </p:cNvPr>
          <p:cNvSpPr/>
          <p:nvPr/>
        </p:nvSpPr>
        <p:spPr>
          <a:xfrm>
            <a:off x="8167030" y="3592884"/>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5" name="Oval 44">
            <a:extLst>
              <a:ext uri="{FF2B5EF4-FFF2-40B4-BE49-F238E27FC236}">
                <a16:creationId xmlns:a16="http://schemas.microsoft.com/office/drawing/2014/main" id="{1D2FB65D-EE79-4224-B9E2-D20475608E4A}"/>
              </a:ext>
            </a:extLst>
          </p:cNvPr>
          <p:cNvSpPr/>
          <p:nvPr/>
        </p:nvSpPr>
        <p:spPr>
          <a:xfrm>
            <a:off x="8293463" y="3638603"/>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6" name="Oval 45">
            <a:extLst>
              <a:ext uri="{FF2B5EF4-FFF2-40B4-BE49-F238E27FC236}">
                <a16:creationId xmlns:a16="http://schemas.microsoft.com/office/drawing/2014/main" id="{217F73C3-9257-4C30-8B21-AFCD565576D3}"/>
              </a:ext>
            </a:extLst>
          </p:cNvPr>
          <p:cNvSpPr/>
          <p:nvPr/>
        </p:nvSpPr>
        <p:spPr>
          <a:xfrm>
            <a:off x="8130315" y="3723662"/>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7" name="Oval 46">
            <a:extLst>
              <a:ext uri="{FF2B5EF4-FFF2-40B4-BE49-F238E27FC236}">
                <a16:creationId xmlns:a16="http://schemas.microsoft.com/office/drawing/2014/main" id="{1E313467-01C8-4D67-9B83-7C344A38DFA1}"/>
              </a:ext>
            </a:extLst>
          </p:cNvPr>
          <p:cNvSpPr/>
          <p:nvPr/>
        </p:nvSpPr>
        <p:spPr>
          <a:xfrm>
            <a:off x="8212749" y="3698260"/>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8" name="Oval 47">
            <a:extLst>
              <a:ext uri="{FF2B5EF4-FFF2-40B4-BE49-F238E27FC236}">
                <a16:creationId xmlns:a16="http://schemas.microsoft.com/office/drawing/2014/main" id="{93F93AE5-D280-4ED3-865B-A5834B96A8AB}"/>
              </a:ext>
            </a:extLst>
          </p:cNvPr>
          <p:cNvSpPr/>
          <p:nvPr/>
        </p:nvSpPr>
        <p:spPr>
          <a:xfrm>
            <a:off x="7346383" y="3803148"/>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9" name="TextBox 48">
            <a:extLst>
              <a:ext uri="{FF2B5EF4-FFF2-40B4-BE49-F238E27FC236}">
                <a16:creationId xmlns:a16="http://schemas.microsoft.com/office/drawing/2014/main" id="{B41A8EF3-5302-495B-9563-80B0D0DC1E41}"/>
              </a:ext>
            </a:extLst>
          </p:cNvPr>
          <p:cNvSpPr txBox="1"/>
          <p:nvPr/>
        </p:nvSpPr>
        <p:spPr>
          <a:xfrm>
            <a:off x="7821626" y="3978939"/>
            <a:ext cx="177744" cy="184666"/>
          </a:xfrm>
          <a:prstGeom prst="rect">
            <a:avLst/>
          </a:prstGeom>
          <a:noFill/>
        </p:spPr>
        <p:txBody>
          <a:bodyPr wrap="square" lIns="0" tIns="0" rIns="0" bIns="0" rtlCol="0">
            <a:spAutoFit/>
          </a:bodyPr>
          <a:lstStyle/>
          <a:p>
            <a:r>
              <a:rPr lang="en-US" sz="1200" dirty="0"/>
              <a:t>x</a:t>
            </a:r>
            <a:r>
              <a:rPr lang="en-US" sz="1200" baseline="-25000" dirty="0"/>
              <a:t>2</a:t>
            </a:r>
          </a:p>
        </p:txBody>
      </p:sp>
      <p:sp>
        <p:nvSpPr>
          <p:cNvPr id="50" name="Oval 49">
            <a:extLst>
              <a:ext uri="{FF2B5EF4-FFF2-40B4-BE49-F238E27FC236}">
                <a16:creationId xmlns:a16="http://schemas.microsoft.com/office/drawing/2014/main" id="{A7069165-B3EF-44D3-8860-6CD47463B204}"/>
              </a:ext>
            </a:extLst>
          </p:cNvPr>
          <p:cNvSpPr/>
          <p:nvPr/>
        </p:nvSpPr>
        <p:spPr>
          <a:xfrm>
            <a:off x="8261705" y="3765892"/>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1" name="Oval 50">
            <a:extLst>
              <a:ext uri="{FF2B5EF4-FFF2-40B4-BE49-F238E27FC236}">
                <a16:creationId xmlns:a16="http://schemas.microsoft.com/office/drawing/2014/main" id="{328B9330-A043-458C-AD92-57DF7A437C34}"/>
              </a:ext>
            </a:extLst>
          </p:cNvPr>
          <p:cNvSpPr/>
          <p:nvPr/>
        </p:nvSpPr>
        <p:spPr>
          <a:xfrm>
            <a:off x="8064722" y="3525989"/>
            <a:ext cx="344541" cy="344541"/>
          </a:xfrm>
          <a:prstGeom prst="ellipse">
            <a:avLst/>
          </a:prstGeom>
          <a:ln w="6350">
            <a:solidFill>
              <a:srgbClr val="009DDC"/>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sz="1100" b="1" kern="0" dirty="0">
              <a:solidFill>
                <a:srgbClr val="FF0000"/>
              </a:solidFill>
              <a:latin typeface="Arial"/>
            </a:endParaRPr>
          </a:p>
        </p:txBody>
      </p:sp>
      <p:sp>
        <p:nvSpPr>
          <p:cNvPr id="52" name="Oval 51">
            <a:extLst>
              <a:ext uri="{FF2B5EF4-FFF2-40B4-BE49-F238E27FC236}">
                <a16:creationId xmlns:a16="http://schemas.microsoft.com/office/drawing/2014/main" id="{46E24507-5E02-4563-894B-394B254834F6}"/>
              </a:ext>
            </a:extLst>
          </p:cNvPr>
          <p:cNvSpPr/>
          <p:nvPr/>
        </p:nvSpPr>
        <p:spPr>
          <a:xfrm>
            <a:off x="7207963" y="3657600"/>
            <a:ext cx="306552" cy="306552"/>
          </a:xfrm>
          <a:prstGeom prst="ellipse">
            <a:avLst/>
          </a:prstGeom>
          <a:ln w="6350">
            <a:solidFill>
              <a:srgbClr val="009DDC"/>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sz="1100" b="1" kern="0" dirty="0">
              <a:solidFill>
                <a:srgbClr val="FF0000"/>
              </a:solidFill>
              <a:latin typeface="Arial"/>
            </a:endParaRPr>
          </a:p>
        </p:txBody>
      </p:sp>
      <p:sp>
        <p:nvSpPr>
          <p:cNvPr id="53" name="TextBox 52">
            <a:extLst>
              <a:ext uri="{FF2B5EF4-FFF2-40B4-BE49-F238E27FC236}">
                <a16:creationId xmlns:a16="http://schemas.microsoft.com/office/drawing/2014/main" id="{DE233F24-B35D-412B-8E3A-96C31C24E17A}"/>
              </a:ext>
            </a:extLst>
          </p:cNvPr>
          <p:cNvSpPr txBox="1"/>
          <p:nvPr/>
        </p:nvSpPr>
        <p:spPr>
          <a:xfrm>
            <a:off x="4882643" y="2602638"/>
            <a:ext cx="2019984" cy="646331"/>
          </a:xfrm>
          <a:prstGeom prst="rect">
            <a:avLst/>
          </a:prstGeom>
          <a:noFill/>
        </p:spPr>
        <p:txBody>
          <a:bodyPr wrap="square" rtlCol="0">
            <a:spAutoFit/>
          </a:bodyPr>
          <a:lstStyle/>
          <a:p>
            <a:pPr marL="115888" indent="-115888">
              <a:buFont typeface="Arial" panose="020B0604020202020204" pitchFamily="34" charset="0"/>
              <a:buChar char="•"/>
            </a:pPr>
            <a:r>
              <a:rPr lang="en-US" sz="1200" dirty="0"/>
              <a:t>Identity fraud detection</a:t>
            </a:r>
          </a:p>
          <a:p>
            <a:pPr marL="115888" indent="-115888">
              <a:buFont typeface="Arial" panose="020B0604020202020204" pitchFamily="34" charset="0"/>
              <a:buChar char="•"/>
            </a:pPr>
            <a:r>
              <a:rPr lang="en-US" sz="1200" dirty="0"/>
              <a:t>Image classification</a:t>
            </a:r>
          </a:p>
          <a:p>
            <a:pPr marL="115888" indent="-115888">
              <a:buFont typeface="Arial" panose="020B0604020202020204" pitchFamily="34" charset="0"/>
              <a:buChar char="•"/>
            </a:pPr>
            <a:r>
              <a:rPr lang="en-US" sz="1200" dirty="0"/>
              <a:t>Diagnostics</a:t>
            </a:r>
          </a:p>
        </p:txBody>
      </p:sp>
      <p:sp>
        <p:nvSpPr>
          <p:cNvPr id="54" name="Rectangle 53">
            <a:extLst>
              <a:ext uri="{FF2B5EF4-FFF2-40B4-BE49-F238E27FC236}">
                <a16:creationId xmlns:a16="http://schemas.microsoft.com/office/drawing/2014/main" id="{54E7DD21-BAC9-46E0-87DE-2DE143A8EEE9}"/>
              </a:ext>
            </a:extLst>
          </p:cNvPr>
          <p:cNvSpPr/>
          <p:nvPr/>
        </p:nvSpPr>
        <p:spPr>
          <a:xfrm>
            <a:off x="6944194" y="2498011"/>
            <a:ext cx="1600200" cy="710648"/>
          </a:xfrm>
          <a:prstGeom prst="rect">
            <a:avLst/>
          </a:prstGeom>
          <a:solidFill>
            <a:schemeClr val="bg1">
              <a:lumMod val="9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5" name="Oval 54">
            <a:extLst>
              <a:ext uri="{FF2B5EF4-FFF2-40B4-BE49-F238E27FC236}">
                <a16:creationId xmlns:a16="http://schemas.microsoft.com/office/drawing/2014/main" id="{55EE76D0-BFA7-4B2A-9DFE-BDE0BCA89E45}"/>
              </a:ext>
            </a:extLst>
          </p:cNvPr>
          <p:cNvSpPr/>
          <p:nvPr/>
        </p:nvSpPr>
        <p:spPr>
          <a:xfrm>
            <a:off x="7543942" y="2615380"/>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6" name="TextBox 55">
            <a:extLst>
              <a:ext uri="{FF2B5EF4-FFF2-40B4-BE49-F238E27FC236}">
                <a16:creationId xmlns:a16="http://schemas.microsoft.com/office/drawing/2014/main" id="{D37FE0EB-EB98-4DED-A694-AA8CC2F37217}"/>
              </a:ext>
            </a:extLst>
          </p:cNvPr>
          <p:cNvSpPr txBox="1"/>
          <p:nvPr/>
        </p:nvSpPr>
        <p:spPr>
          <a:xfrm>
            <a:off x="6963476" y="2730359"/>
            <a:ext cx="177744" cy="184666"/>
          </a:xfrm>
          <a:prstGeom prst="rect">
            <a:avLst/>
          </a:prstGeom>
          <a:noFill/>
        </p:spPr>
        <p:txBody>
          <a:bodyPr wrap="square" lIns="0" tIns="0" rIns="0" bIns="0" rtlCol="0">
            <a:spAutoFit/>
          </a:bodyPr>
          <a:lstStyle/>
          <a:p>
            <a:r>
              <a:rPr lang="en-US" sz="1200" dirty="0"/>
              <a:t>x</a:t>
            </a:r>
            <a:r>
              <a:rPr lang="en-US" sz="1200" baseline="-25000" dirty="0"/>
              <a:t>1</a:t>
            </a:r>
          </a:p>
        </p:txBody>
      </p:sp>
      <p:sp>
        <p:nvSpPr>
          <p:cNvPr id="57" name="Oval 56">
            <a:extLst>
              <a:ext uri="{FF2B5EF4-FFF2-40B4-BE49-F238E27FC236}">
                <a16:creationId xmlns:a16="http://schemas.microsoft.com/office/drawing/2014/main" id="{85A0B97D-0E5A-43A5-B2A5-578148E2F9D7}"/>
              </a:ext>
            </a:extLst>
          </p:cNvPr>
          <p:cNvSpPr/>
          <p:nvPr/>
        </p:nvSpPr>
        <p:spPr>
          <a:xfrm>
            <a:off x="7285123" y="2645256"/>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8" name="Oval 57">
            <a:extLst>
              <a:ext uri="{FF2B5EF4-FFF2-40B4-BE49-F238E27FC236}">
                <a16:creationId xmlns:a16="http://schemas.microsoft.com/office/drawing/2014/main" id="{17ACAA3D-C1E0-472E-9DF5-FAF444E4E9BD}"/>
              </a:ext>
            </a:extLst>
          </p:cNvPr>
          <p:cNvSpPr/>
          <p:nvPr/>
        </p:nvSpPr>
        <p:spPr>
          <a:xfrm>
            <a:off x="7526604" y="2864265"/>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9" name="Oval 58">
            <a:extLst>
              <a:ext uri="{FF2B5EF4-FFF2-40B4-BE49-F238E27FC236}">
                <a16:creationId xmlns:a16="http://schemas.microsoft.com/office/drawing/2014/main" id="{AD980D76-6F3D-4D2C-879E-616F0A27B7A3}"/>
              </a:ext>
            </a:extLst>
          </p:cNvPr>
          <p:cNvSpPr/>
          <p:nvPr/>
        </p:nvSpPr>
        <p:spPr>
          <a:xfrm>
            <a:off x="7299686" y="2921817"/>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0" name="TextBox 59">
            <a:extLst>
              <a:ext uri="{FF2B5EF4-FFF2-40B4-BE49-F238E27FC236}">
                <a16:creationId xmlns:a16="http://schemas.microsoft.com/office/drawing/2014/main" id="{7A8A38A1-8FEB-4546-A683-14F59F590951}"/>
              </a:ext>
            </a:extLst>
          </p:cNvPr>
          <p:cNvSpPr txBox="1"/>
          <p:nvPr/>
        </p:nvSpPr>
        <p:spPr>
          <a:xfrm>
            <a:off x="7821626" y="3004715"/>
            <a:ext cx="177744" cy="184666"/>
          </a:xfrm>
          <a:prstGeom prst="rect">
            <a:avLst/>
          </a:prstGeom>
          <a:noFill/>
        </p:spPr>
        <p:txBody>
          <a:bodyPr wrap="square" lIns="0" tIns="0" rIns="0" bIns="0" rtlCol="0">
            <a:spAutoFit/>
          </a:bodyPr>
          <a:lstStyle/>
          <a:p>
            <a:r>
              <a:rPr lang="en-US" sz="1200" dirty="0"/>
              <a:t>x</a:t>
            </a:r>
            <a:r>
              <a:rPr lang="en-US" sz="1200" baseline="-25000" dirty="0"/>
              <a:t>2</a:t>
            </a:r>
          </a:p>
        </p:txBody>
      </p:sp>
      <p:grpSp>
        <p:nvGrpSpPr>
          <p:cNvPr id="61" name="Group 60">
            <a:extLst>
              <a:ext uri="{FF2B5EF4-FFF2-40B4-BE49-F238E27FC236}">
                <a16:creationId xmlns:a16="http://schemas.microsoft.com/office/drawing/2014/main" id="{0C6B6BC8-4B9D-4B35-B5E6-F8AABC5A7EE1}"/>
              </a:ext>
            </a:extLst>
          </p:cNvPr>
          <p:cNvGrpSpPr/>
          <p:nvPr/>
        </p:nvGrpSpPr>
        <p:grpSpPr>
          <a:xfrm>
            <a:off x="7133859" y="1520513"/>
            <a:ext cx="1269161" cy="518410"/>
            <a:chOff x="7391400" y="2494737"/>
            <a:chExt cx="1269161" cy="518410"/>
          </a:xfrm>
        </p:grpSpPr>
        <p:cxnSp>
          <p:nvCxnSpPr>
            <p:cNvPr id="62" name="Straight Connector 61">
              <a:extLst>
                <a:ext uri="{FF2B5EF4-FFF2-40B4-BE49-F238E27FC236}">
                  <a16:creationId xmlns:a16="http://schemas.microsoft.com/office/drawing/2014/main" id="{A73344DA-878C-4812-90BC-21735C6063C7}"/>
                </a:ext>
              </a:extLst>
            </p:cNvPr>
            <p:cNvCxnSpPr>
              <a:cxnSpLocks/>
            </p:cNvCxnSpPr>
            <p:nvPr/>
          </p:nvCxnSpPr>
          <p:spPr>
            <a:xfrm>
              <a:off x="7391400" y="2494737"/>
              <a:ext cx="0" cy="51841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3D71E0E-18AB-43AA-AFD4-D8391B5EE2EC}"/>
                </a:ext>
              </a:extLst>
            </p:cNvPr>
            <p:cNvCxnSpPr>
              <a:cxnSpLocks/>
            </p:cNvCxnSpPr>
            <p:nvPr/>
          </p:nvCxnSpPr>
          <p:spPr>
            <a:xfrm>
              <a:off x="7391400" y="3013147"/>
              <a:ext cx="1269161"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5D584567-4DAF-495D-8C11-D8DB89D75288}"/>
              </a:ext>
            </a:extLst>
          </p:cNvPr>
          <p:cNvCxnSpPr>
            <a:cxnSpLocks/>
          </p:cNvCxnSpPr>
          <p:nvPr/>
        </p:nvCxnSpPr>
        <p:spPr>
          <a:xfrm flipV="1">
            <a:off x="7673686" y="2545094"/>
            <a:ext cx="198066" cy="473165"/>
          </a:xfrm>
          <a:prstGeom prst="line">
            <a:avLst/>
          </a:prstGeom>
          <a:ln w="6350">
            <a:solidFill>
              <a:srgbClr val="009DDC"/>
            </a:solidFill>
            <a:prstDash val="dash"/>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D8A850A-31E1-43D7-A962-A9864790AE46}"/>
              </a:ext>
            </a:extLst>
          </p:cNvPr>
          <p:cNvSpPr txBox="1"/>
          <p:nvPr/>
        </p:nvSpPr>
        <p:spPr>
          <a:xfrm>
            <a:off x="7955777" y="2552923"/>
            <a:ext cx="134155" cy="184666"/>
          </a:xfrm>
          <a:prstGeom prst="rect">
            <a:avLst/>
          </a:prstGeom>
          <a:noFill/>
        </p:spPr>
        <p:txBody>
          <a:bodyPr wrap="square" lIns="0" tIns="0" rIns="0" bIns="0" rtlCol="0">
            <a:spAutoFit/>
          </a:bodyPr>
          <a:lstStyle/>
          <a:p>
            <a:r>
              <a:rPr lang="en-US" sz="1200" dirty="0"/>
              <a:t>+</a:t>
            </a:r>
            <a:endParaRPr lang="en-US" sz="1200" baseline="-25000" dirty="0"/>
          </a:p>
        </p:txBody>
      </p:sp>
      <p:sp>
        <p:nvSpPr>
          <p:cNvPr id="66" name="TextBox 65">
            <a:extLst>
              <a:ext uri="{FF2B5EF4-FFF2-40B4-BE49-F238E27FC236}">
                <a16:creationId xmlns:a16="http://schemas.microsoft.com/office/drawing/2014/main" id="{2ED07749-21AD-47BC-A549-272ADEFB67D8}"/>
              </a:ext>
            </a:extLst>
          </p:cNvPr>
          <p:cNvSpPr txBox="1"/>
          <p:nvPr/>
        </p:nvSpPr>
        <p:spPr>
          <a:xfrm>
            <a:off x="8253782" y="2814527"/>
            <a:ext cx="134155" cy="184666"/>
          </a:xfrm>
          <a:prstGeom prst="rect">
            <a:avLst/>
          </a:prstGeom>
          <a:noFill/>
        </p:spPr>
        <p:txBody>
          <a:bodyPr wrap="square" lIns="0" tIns="0" rIns="0" bIns="0" rtlCol="0">
            <a:spAutoFit/>
          </a:bodyPr>
          <a:lstStyle/>
          <a:p>
            <a:r>
              <a:rPr lang="en-US" sz="1200" dirty="0"/>
              <a:t>+</a:t>
            </a:r>
            <a:endParaRPr lang="en-US" sz="1200" baseline="-25000" dirty="0"/>
          </a:p>
        </p:txBody>
      </p:sp>
      <p:sp>
        <p:nvSpPr>
          <p:cNvPr id="67" name="TextBox 66">
            <a:extLst>
              <a:ext uri="{FF2B5EF4-FFF2-40B4-BE49-F238E27FC236}">
                <a16:creationId xmlns:a16="http://schemas.microsoft.com/office/drawing/2014/main" id="{4D489ED3-EB4A-40E3-B889-2F2CBBACAD6D}"/>
              </a:ext>
            </a:extLst>
          </p:cNvPr>
          <p:cNvSpPr txBox="1"/>
          <p:nvPr/>
        </p:nvSpPr>
        <p:spPr>
          <a:xfrm>
            <a:off x="7973115" y="2843211"/>
            <a:ext cx="134155" cy="184666"/>
          </a:xfrm>
          <a:prstGeom prst="rect">
            <a:avLst/>
          </a:prstGeom>
          <a:noFill/>
        </p:spPr>
        <p:txBody>
          <a:bodyPr wrap="square" lIns="0" tIns="0" rIns="0" bIns="0" rtlCol="0">
            <a:spAutoFit/>
          </a:bodyPr>
          <a:lstStyle/>
          <a:p>
            <a:r>
              <a:rPr lang="en-US" sz="1200" dirty="0"/>
              <a:t>+</a:t>
            </a:r>
            <a:endParaRPr lang="en-US" sz="1200" baseline="-25000" dirty="0"/>
          </a:p>
        </p:txBody>
      </p:sp>
      <p:sp>
        <p:nvSpPr>
          <p:cNvPr id="68" name="TextBox 67">
            <a:extLst>
              <a:ext uri="{FF2B5EF4-FFF2-40B4-BE49-F238E27FC236}">
                <a16:creationId xmlns:a16="http://schemas.microsoft.com/office/drawing/2014/main" id="{2C5A22F6-E7CB-4C8E-8092-9ED2F407F330}"/>
              </a:ext>
            </a:extLst>
          </p:cNvPr>
          <p:cNvSpPr txBox="1"/>
          <p:nvPr/>
        </p:nvSpPr>
        <p:spPr>
          <a:xfrm>
            <a:off x="8144030" y="2641374"/>
            <a:ext cx="134155" cy="184666"/>
          </a:xfrm>
          <a:prstGeom prst="rect">
            <a:avLst/>
          </a:prstGeom>
          <a:noFill/>
        </p:spPr>
        <p:txBody>
          <a:bodyPr wrap="square" lIns="0" tIns="0" rIns="0" bIns="0" rtlCol="0">
            <a:spAutoFit/>
          </a:bodyPr>
          <a:lstStyle/>
          <a:p>
            <a:r>
              <a:rPr lang="en-US" sz="1200" dirty="0"/>
              <a:t>+</a:t>
            </a:r>
            <a:endParaRPr lang="en-US" sz="1200" baseline="-25000" dirty="0"/>
          </a:p>
        </p:txBody>
      </p:sp>
      <p:sp>
        <p:nvSpPr>
          <p:cNvPr id="69" name="TextBox 68">
            <a:extLst>
              <a:ext uri="{FF2B5EF4-FFF2-40B4-BE49-F238E27FC236}">
                <a16:creationId xmlns:a16="http://schemas.microsoft.com/office/drawing/2014/main" id="{459513F1-D5DB-426D-AE9E-47A51FCC2E34}"/>
              </a:ext>
            </a:extLst>
          </p:cNvPr>
          <p:cNvSpPr txBox="1"/>
          <p:nvPr/>
        </p:nvSpPr>
        <p:spPr>
          <a:xfrm>
            <a:off x="7913608" y="2702582"/>
            <a:ext cx="134155" cy="184666"/>
          </a:xfrm>
          <a:prstGeom prst="rect">
            <a:avLst/>
          </a:prstGeom>
          <a:noFill/>
        </p:spPr>
        <p:txBody>
          <a:bodyPr wrap="square" lIns="0" tIns="0" rIns="0" bIns="0" rtlCol="0">
            <a:spAutoFit/>
          </a:bodyPr>
          <a:lstStyle/>
          <a:p>
            <a:r>
              <a:rPr lang="en-US" sz="1200" dirty="0"/>
              <a:t>+</a:t>
            </a:r>
            <a:endParaRPr lang="en-US" sz="1200" baseline="-25000" dirty="0"/>
          </a:p>
        </p:txBody>
      </p:sp>
      <p:sp>
        <p:nvSpPr>
          <p:cNvPr id="70" name="Oval 69">
            <a:extLst>
              <a:ext uri="{FF2B5EF4-FFF2-40B4-BE49-F238E27FC236}">
                <a16:creationId xmlns:a16="http://schemas.microsoft.com/office/drawing/2014/main" id="{4C7EA27D-AE1F-4E25-9A88-FDD2C9D0A4E6}"/>
              </a:ext>
            </a:extLst>
          </p:cNvPr>
          <p:cNvSpPr/>
          <p:nvPr/>
        </p:nvSpPr>
        <p:spPr>
          <a:xfrm>
            <a:off x="7418417" y="2719758"/>
            <a:ext cx="45719" cy="45719"/>
          </a:xfrm>
          <a:prstGeom prst="ellipse">
            <a:avLst/>
          </a:prstGeom>
          <a:solidFill>
            <a:schemeClr val="tx1"/>
          </a:solidFill>
          <a:ln w="12700"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cxnSp>
        <p:nvCxnSpPr>
          <p:cNvPr id="71" name="Straight Connector 70">
            <a:extLst>
              <a:ext uri="{FF2B5EF4-FFF2-40B4-BE49-F238E27FC236}">
                <a16:creationId xmlns:a16="http://schemas.microsoft.com/office/drawing/2014/main" id="{28CD99DE-B81C-4041-80BB-0DE6FE314C45}"/>
              </a:ext>
            </a:extLst>
          </p:cNvPr>
          <p:cNvCxnSpPr>
            <a:cxnSpLocks/>
          </p:cNvCxnSpPr>
          <p:nvPr/>
        </p:nvCxnSpPr>
        <p:spPr>
          <a:xfrm>
            <a:off x="7146868" y="2529590"/>
            <a:ext cx="0" cy="51841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63E7082A-8F87-48DF-8F2D-4886A9950D24}"/>
              </a:ext>
            </a:extLst>
          </p:cNvPr>
          <p:cNvCxnSpPr>
            <a:cxnSpLocks/>
          </p:cNvCxnSpPr>
          <p:nvPr/>
        </p:nvCxnSpPr>
        <p:spPr>
          <a:xfrm>
            <a:off x="7146868" y="3048000"/>
            <a:ext cx="1269161"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8D9E6DB4-84B9-4270-B7D6-8AA476D8DE08}"/>
              </a:ext>
            </a:extLst>
          </p:cNvPr>
          <p:cNvCxnSpPr>
            <a:cxnSpLocks/>
          </p:cNvCxnSpPr>
          <p:nvPr/>
        </p:nvCxnSpPr>
        <p:spPr>
          <a:xfrm>
            <a:off x="7158313" y="3495402"/>
            <a:ext cx="0" cy="51841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C3C45F3-B984-41F8-B1E3-BB045230740C}"/>
              </a:ext>
            </a:extLst>
          </p:cNvPr>
          <p:cNvCxnSpPr>
            <a:cxnSpLocks/>
          </p:cNvCxnSpPr>
          <p:nvPr/>
        </p:nvCxnSpPr>
        <p:spPr>
          <a:xfrm>
            <a:off x="7158313" y="4013812"/>
            <a:ext cx="1269161"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573AA4F7-0B3C-4E91-853E-93847AA2BCC0}"/>
              </a:ext>
            </a:extLst>
          </p:cNvPr>
          <p:cNvSpPr txBox="1"/>
          <p:nvPr/>
        </p:nvSpPr>
        <p:spPr>
          <a:xfrm>
            <a:off x="7173667" y="4754993"/>
            <a:ext cx="177744" cy="184666"/>
          </a:xfrm>
          <a:prstGeom prst="rect">
            <a:avLst/>
          </a:prstGeom>
          <a:noFill/>
        </p:spPr>
        <p:txBody>
          <a:bodyPr wrap="square" lIns="0" tIns="0" rIns="0" bIns="0" rtlCol="0">
            <a:spAutoFit/>
          </a:bodyPr>
          <a:lstStyle/>
          <a:p>
            <a:r>
              <a:rPr lang="en-US" sz="1200" dirty="0"/>
              <a:t>y</a:t>
            </a:r>
          </a:p>
        </p:txBody>
      </p:sp>
      <p:sp>
        <p:nvSpPr>
          <p:cNvPr id="76" name="TextBox 75">
            <a:extLst>
              <a:ext uri="{FF2B5EF4-FFF2-40B4-BE49-F238E27FC236}">
                <a16:creationId xmlns:a16="http://schemas.microsoft.com/office/drawing/2014/main" id="{18E86E16-B896-4776-A091-DF9858D40AA8}"/>
              </a:ext>
            </a:extLst>
          </p:cNvPr>
          <p:cNvSpPr txBox="1"/>
          <p:nvPr/>
        </p:nvSpPr>
        <p:spPr>
          <a:xfrm>
            <a:off x="7358981" y="5004002"/>
            <a:ext cx="177744" cy="184666"/>
          </a:xfrm>
          <a:prstGeom prst="rect">
            <a:avLst/>
          </a:prstGeom>
          <a:noFill/>
        </p:spPr>
        <p:txBody>
          <a:bodyPr wrap="square" lIns="0" tIns="0" rIns="0" bIns="0" rtlCol="0">
            <a:spAutoFit/>
          </a:bodyPr>
          <a:lstStyle/>
          <a:p>
            <a:r>
              <a:rPr lang="en-US" sz="1200" dirty="0"/>
              <a:t>x</a:t>
            </a:r>
            <a:endParaRPr lang="en-US" sz="1200" baseline="-25000" dirty="0"/>
          </a:p>
        </p:txBody>
      </p:sp>
      <p:cxnSp>
        <p:nvCxnSpPr>
          <p:cNvPr id="77" name="Straight Connector 76">
            <a:extLst>
              <a:ext uri="{FF2B5EF4-FFF2-40B4-BE49-F238E27FC236}">
                <a16:creationId xmlns:a16="http://schemas.microsoft.com/office/drawing/2014/main" id="{D260EBD8-88A6-481B-BABC-99AFBFD0F2F4}"/>
              </a:ext>
            </a:extLst>
          </p:cNvPr>
          <p:cNvCxnSpPr>
            <a:cxnSpLocks/>
          </p:cNvCxnSpPr>
          <p:nvPr/>
        </p:nvCxnSpPr>
        <p:spPr>
          <a:xfrm>
            <a:off x="7114330" y="4520325"/>
            <a:ext cx="0" cy="51841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B2E9360-FD5D-4718-971C-DEC9B2230919}"/>
              </a:ext>
            </a:extLst>
          </p:cNvPr>
          <p:cNvCxnSpPr>
            <a:cxnSpLocks/>
          </p:cNvCxnSpPr>
          <p:nvPr/>
        </p:nvCxnSpPr>
        <p:spPr>
          <a:xfrm>
            <a:off x="7114330" y="5038735"/>
            <a:ext cx="495300"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2572451-69F0-4D9E-8251-AF6EB0C509EE}"/>
              </a:ext>
            </a:extLst>
          </p:cNvPr>
          <p:cNvCxnSpPr>
            <a:cxnSpLocks/>
          </p:cNvCxnSpPr>
          <p:nvPr/>
        </p:nvCxnSpPr>
        <p:spPr>
          <a:xfrm flipH="1">
            <a:off x="7117145" y="4605873"/>
            <a:ext cx="477293" cy="430225"/>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BD9A1FE0-8E25-4C94-BA16-2F9F1E716171}"/>
              </a:ext>
            </a:extLst>
          </p:cNvPr>
          <p:cNvGrpSpPr/>
          <p:nvPr/>
        </p:nvGrpSpPr>
        <p:grpSpPr>
          <a:xfrm>
            <a:off x="7271406" y="4734340"/>
            <a:ext cx="156141" cy="267527"/>
            <a:chOff x="7258272" y="4649387"/>
            <a:chExt cx="190440" cy="326294"/>
          </a:xfrm>
          <a:solidFill>
            <a:srgbClr val="D9D9D9"/>
          </a:solidFill>
        </p:grpSpPr>
        <p:sp>
          <p:nvSpPr>
            <p:cNvPr id="81" name="Freeform: Shape 80">
              <a:extLst>
                <a:ext uri="{FF2B5EF4-FFF2-40B4-BE49-F238E27FC236}">
                  <a16:creationId xmlns:a16="http://schemas.microsoft.com/office/drawing/2014/main" id="{FA2536A3-E3AB-4540-9A45-3EAD68EB77E6}"/>
                </a:ext>
              </a:extLst>
            </p:cNvPr>
            <p:cNvSpPr/>
            <p:nvPr/>
          </p:nvSpPr>
          <p:spPr>
            <a:xfrm>
              <a:off x="7258272" y="4692954"/>
              <a:ext cx="190440" cy="282727"/>
            </a:xfrm>
            <a:custGeom>
              <a:avLst/>
              <a:gdLst>
                <a:gd name="connsiteX0" fmla="*/ 202 w 190440"/>
                <a:gd name="connsiteY0" fmla="*/ 0 h 282727"/>
                <a:gd name="connsiteX1" fmla="*/ 190440 w 190440"/>
                <a:gd name="connsiteY1" fmla="*/ 0 h 282727"/>
                <a:gd name="connsiteX2" fmla="*/ 190440 w 190440"/>
                <a:gd name="connsiteY2" fmla="*/ 237821 h 282727"/>
                <a:gd name="connsiteX3" fmla="*/ 189619 w 190440"/>
                <a:gd name="connsiteY3" fmla="*/ 237821 h 282727"/>
                <a:gd name="connsiteX4" fmla="*/ 190440 w 190440"/>
                <a:gd name="connsiteY4" fmla="*/ 239661 h 282727"/>
                <a:gd name="connsiteX5" fmla="*/ 95220 w 190440"/>
                <a:gd name="connsiteY5" fmla="*/ 282727 h 282727"/>
                <a:gd name="connsiteX6" fmla="*/ 0 w 190440"/>
                <a:gd name="connsiteY6" fmla="*/ 239661 h 282727"/>
                <a:gd name="connsiteX7" fmla="*/ 822 w 190440"/>
                <a:gd name="connsiteY7" fmla="*/ 237821 h 282727"/>
                <a:gd name="connsiteX8" fmla="*/ 202 w 190440"/>
                <a:gd name="connsiteY8" fmla="*/ 237821 h 28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0" h="282727">
                  <a:moveTo>
                    <a:pt x="202" y="0"/>
                  </a:moveTo>
                  <a:lnTo>
                    <a:pt x="190440" y="0"/>
                  </a:lnTo>
                  <a:lnTo>
                    <a:pt x="190440" y="237821"/>
                  </a:lnTo>
                  <a:lnTo>
                    <a:pt x="189619" y="237821"/>
                  </a:lnTo>
                  <a:lnTo>
                    <a:pt x="190440" y="239661"/>
                  </a:lnTo>
                  <a:cubicBezTo>
                    <a:pt x="190440" y="263446"/>
                    <a:pt x="147809" y="282727"/>
                    <a:pt x="95220" y="282727"/>
                  </a:cubicBezTo>
                  <a:cubicBezTo>
                    <a:pt x="42631" y="282727"/>
                    <a:pt x="0" y="263446"/>
                    <a:pt x="0" y="239661"/>
                  </a:cubicBezTo>
                  <a:lnTo>
                    <a:pt x="822" y="237821"/>
                  </a:lnTo>
                  <a:lnTo>
                    <a:pt x="202" y="237821"/>
                  </a:lnTo>
                  <a:close/>
                </a:path>
              </a:pathLst>
            </a:custGeom>
            <a:grpFill/>
            <a:ln w="127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82" name="Oval 81">
              <a:extLst>
                <a:ext uri="{FF2B5EF4-FFF2-40B4-BE49-F238E27FC236}">
                  <a16:creationId xmlns:a16="http://schemas.microsoft.com/office/drawing/2014/main" id="{0CC7CB9C-0C9F-4DBD-AB3B-87027EC9D00E}"/>
                </a:ext>
              </a:extLst>
            </p:cNvPr>
            <p:cNvSpPr/>
            <p:nvPr/>
          </p:nvSpPr>
          <p:spPr>
            <a:xfrm>
              <a:off x="7258272" y="4649387"/>
              <a:ext cx="190440" cy="86132"/>
            </a:xfrm>
            <a:prstGeom prst="ellipse">
              <a:avLst/>
            </a:prstGeom>
            <a:grpFill/>
            <a:ln w="12700"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83" name="Group 82">
            <a:extLst>
              <a:ext uri="{FF2B5EF4-FFF2-40B4-BE49-F238E27FC236}">
                <a16:creationId xmlns:a16="http://schemas.microsoft.com/office/drawing/2014/main" id="{19086140-1068-49E8-A551-88DAE8D1F10B}"/>
              </a:ext>
            </a:extLst>
          </p:cNvPr>
          <p:cNvGrpSpPr/>
          <p:nvPr/>
        </p:nvGrpSpPr>
        <p:grpSpPr>
          <a:xfrm>
            <a:off x="7473848" y="4637655"/>
            <a:ext cx="107776" cy="184660"/>
            <a:chOff x="7258272" y="4649387"/>
            <a:chExt cx="190440" cy="326294"/>
          </a:xfrm>
          <a:solidFill>
            <a:srgbClr val="D9D9D9"/>
          </a:solidFill>
        </p:grpSpPr>
        <p:sp>
          <p:nvSpPr>
            <p:cNvPr id="84" name="Freeform: Shape 83">
              <a:extLst>
                <a:ext uri="{FF2B5EF4-FFF2-40B4-BE49-F238E27FC236}">
                  <a16:creationId xmlns:a16="http://schemas.microsoft.com/office/drawing/2014/main" id="{17676EA8-74FA-444C-AEA6-D9220444AB7B}"/>
                </a:ext>
              </a:extLst>
            </p:cNvPr>
            <p:cNvSpPr/>
            <p:nvPr/>
          </p:nvSpPr>
          <p:spPr>
            <a:xfrm>
              <a:off x="7258272" y="4692954"/>
              <a:ext cx="190440" cy="282727"/>
            </a:xfrm>
            <a:custGeom>
              <a:avLst/>
              <a:gdLst>
                <a:gd name="connsiteX0" fmla="*/ 202 w 190440"/>
                <a:gd name="connsiteY0" fmla="*/ 0 h 282727"/>
                <a:gd name="connsiteX1" fmla="*/ 190440 w 190440"/>
                <a:gd name="connsiteY1" fmla="*/ 0 h 282727"/>
                <a:gd name="connsiteX2" fmla="*/ 190440 w 190440"/>
                <a:gd name="connsiteY2" fmla="*/ 237821 h 282727"/>
                <a:gd name="connsiteX3" fmla="*/ 189619 w 190440"/>
                <a:gd name="connsiteY3" fmla="*/ 237821 h 282727"/>
                <a:gd name="connsiteX4" fmla="*/ 190440 w 190440"/>
                <a:gd name="connsiteY4" fmla="*/ 239661 h 282727"/>
                <a:gd name="connsiteX5" fmla="*/ 95220 w 190440"/>
                <a:gd name="connsiteY5" fmla="*/ 282727 h 282727"/>
                <a:gd name="connsiteX6" fmla="*/ 0 w 190440"/>
                <a:gd name="connsiteY6" fmla="*/ 239661 h 282727"/>
                <a:gd name="connsiteX7" fmla="*/ 822 w 190440"/>
                <a:gd name="connsiteY7" fmla="*/ 237821 h 282727"/>
                <a:gd name="connsiteX8" fmla="*/ 202 w 190440"/>
                <a:gd name="connsiteY8" fmla="*/ 237821 h 28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40" h="282727">
                  <a:moveTo>
                    <a:pt x="202" y="0"/>
                  </a:moveTo>
                  <a:lnTo>
                    <a:pt x="190440" y="0"/>
                  </a:lnTo>
                  <a:lnTo>
                    <a:pt x="190440" y="237821"/>
                  </a:lnTo>
                  <a:lnTo>
                    <a:pt x="189619" y="237821"/>
                  </a:lnTo>
                  <a:lnTo>
                    <a:pt x="190440" y="239661"/>
                  </a:lnTo>
                  <a:cubicBezTo>
                    <a:pt x="190440" y="263446"/>
                    <a:pt x="147809" y="282727"/>
                    <a:pt x="95220" y="282727"/>
                  </a:cubicBezTo>
                  <a:cubicBezTo>
                    <a:pt x="42631" y="282727"/>
                    <a:pt x="0" y="263446"/>
                    <a:pt x="0" y="239661"/>
                  </a:cubicBezTo>
                  <a:lnTo>
                    <a:pt x="822" y="237821"/>
                  </a:lnTo>
                  <a:lnTo>
                    <a:pt x="202" y="237821"/>
                  </a:lnTo>
                  <a:close/>
                </a:path>
              </a:pathLst>
            </a:custGeom>
            <a:grpFill/>
            <a:ln w="127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85" name="Oval 84">
              <a:extLst>
                <a:ext uri="{FF2B5EF4-FFF2-40B4-BE49-F238E27FC236}">
                  <a16:creationId xmlns:a16="http://schemas.microsoft.com/office/drawing/2014/main" id="{D67AA8B4-0D48-4253-8FAA-D3D736244ED3}"/>
                </a:ext>
              </a:extLst>
            </p:cNvPr>
            <p:cNvSpPr/>
            <p:nvPr/>
          </p:nvSpPr>
          <p:spPr>
            <a:xfrm>
              <a:off x="7258272" y="4649387"/>
              <a:ext cx="190440" cy="86132"/>
            </a:xfrm>
            <a:prstGeom prst="ellipse">
              <a:avLst/>
            </a:prstGeom>
            <a:grpFill/>
            <a:ln w="12700"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grpSp>
      <p:sp>
        <p:nvSpPr>
          <p:cNvPr id="86" name="TextBox 85">
            <a:extLst>
              <a:ext uri="{FF2B5EF4-FFF2-40B4-BE49-F238E27FC236}">
                <a16:creationId xmlns:a16="http://schemas.microsoft.com/office/drawing/2014/main" id="{A5D236D4-D361-4A94-8F0F-762476214C7F}"/>
              </a:ext>
            </a:extLst>
          </p:cNvPr>
          <p:cNvSpPr txBox="1"/>
          <p:nvPr/>
        </p:nvSpPr>
        <p:spPr>
          <a:xfrm>
            <a:off x="7013959" y="4617049"/>
            <a:ext cx="177744" cy="184666"/>
          </a:xfrm>
          <a:prstGeom prst="rect">
            <a:avLst/>
          </a:prstGeom>
          <a:noFill/>
        </p:spPr>
        <p:txBody>
          <a:bodyPr wrap="square" lIns="0" tIns="0" rIns="0" bIns="0" rtlCol="0">
            <a:spAutoFit/>
          </a:bodyPr>
          <a:lstStyle/>
          <a:p>
            <a:r>
              <a:rPr lang="en-US" sz="1200" dirty="0"/>
              <a:t>z</a:t>
            </a:r>
          </a:p>
        </p:txBody>
      </p:sp>
      <p:sp>
        <p:nvSpPr>
          <p:cNvPr id="87" name="TextBox 86">
            <a:extLst>
              <a:ext uri="{FF2B5EF4-FFF2-40B4-BE49-F238E27FC236}">
                <a16:creationId xmlns:a16="http://schemas.microsoft.com/office/drawing/2014/main" id="{5AEE5DA2-9703-4168-AC21-1FEE20E6AFF5}"/>
              </a:ext>
            </a:extLst>
          </p:cNvPr>
          <p:cNvSpPr txBox="1"/>
          <p:nvPr/>
        </p:nvSpPr>
        <p:spPr>
          <a:xfrm>
            <a:off x="8254735" y="5004002"/>
            <a:ext cx="177744" cy="184666"/>
          </a:xfrm>
          <a:prstGeom prst="rect">
            <a:avLst/>
          </a:prstGeom>
          <a:noFill/>
        </p:spPr>
        <p:txBody>
          <a:bodyPr wrap="square" lIns="0" tIns="0" rIns="0" bIns="0" rtlCol="0">
            <a:spAutoFit/>
          </a:bodyPr>
          <a:lstStyle/>
          <a:p>
            <a:r>
              <a:rPr lang="en-US" sz="1200" dirty="0"/>
              <a:t>x</a:t>
            </a:r>
            <a:endParaRPr lang="en-US" sz="1200" baseline="-25000" dirty="0"/>
          </a:p>
        </p:txBody>
      </p:sp>
      <p:cxnSp>
        <p:nvCxnSpPr>
          <p:cNvPr id="88" name="Straight Connector 87">
            <a:extLst>
              <a:ext uri="{FF2B5EF4-FFF2-40B4-BE49-F238E27FC236}">
                <a16:creationId xmlns:a16="http://schemas.microsoft.com/office/drawing/2014/main" id="{55D2ACA8-3A1E-4FDA-B9E8-33531D46EC2E}"/>
              </a:ext>
            </a:extLst>
          </p:cNvPr>
          <p:cNvCxnSpPr>
            <a:cxnSpLocks/>
          </p:cNvCxnSpPr>
          <p:nvPr/>
        </p:nvCxnSpPr>
        <p:spPr>
          <a:xfrm>
            <a:off x="8010869" y="4520325"/>
            <a:ext cx="0" cy="51841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37ABF005-4108-4727-BC1C-748E0AE43CDC}"/>
              </a:ext>
            </a:extLst>
          </p:cNvPr>
          <p:cNvCxnSpPr>
            <a:cxnSpLocks/>
          </p:cNvCxnSpPr>
          <p:nvPr/>
        </p:nvCxnSpPr>
        <p:spPr>
          <a:xfrm>
            <a:off x="8010869" y="5038735"/>
            <a:ext cx="495300"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803847F8-B7FB-4648-8B6B-4D270097363B}"/>
              </a:ext>
            </a:extLst>
          </p:cNvPr>
          <p:cNvSpPr txBox="1"/>
          <p:nvPr/>
        </p:nvSpPr>
        <p:spPr>
          <a:xfrm>
            <a:off x="7910498" y="4653454"/>
            <a:ext cx="177744" cy="184666"/>
          </a:xfrm>
          <a:prstGeom prst="rect">
            <a:avLst/>
          </a:prstGeom>
          <a:noFill/>
        </p:spPr>
        <p:txBody>
          <a:bodyPr wrap="square" lIns="0" tIns="0" rIns="0" bIns="0" rtlCol="0">
            <a:spAutoFit/>
          </a:bodyPr>
          <a:lstStyle/>
          <a:p>
            <a:r>
              <a:rPr lang="en-US" sz="1200" dirty="0"/>
              <a:t>y</a:t>
            </a:r>
          </a:p>
        </p:txBody>
      </p:sp>
      <p:sp>
        <p:nvSpPr>
          <p:cNvPr id="91" name="Oval 90">
            <a:extLst>
              <a:ext uri="{FF2B5EF4-FFF2-40B4-BE49-F238E27FC236}">
                <a16:creationId xmlns:a16="http://schemas.microsoft.com/office/drawing/2014/main" id="{3CEC9A8F-EDC7-4825-9A74-0E59DA3CDED1}"/>
              </a:ext>
            </a:extLst>
          </p:cNvPr>
          <p:cNvSpPr/>
          <p:nvPr/>
        </p:nvSpPr>
        <p:spPr>
          <a:xfrm>
            <a:off x="8052437" y="4820985"/>
            <a:ext cx="177739" cy="177739"/>
          </a:xfrm>
          <a:prstGeom prst="ellipse">
            <a:avLst/>
          </a:prstGeom>
          <a:solidFill>
            <a:srgbClr val="D9D9D9"/>
          </a:solidFill>
          <a:ln w="127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92" name="Oval 91">
            <a:extLst>
              <a:ext uri="{FF2B5EF4-FFF2-40B4-BE49-F238E27FC236}">
                <a16:creationId xmlns:a16="http://schemas.microsoft.com/office/drawing/2014/main" id="{57A96EA6-81AB-46DE-997C-BF569639AB22}"/>
              </a:ext>
            </a:extLst>
          </p:cNvPr>
          <p:cNvSpPr/>
          <p:nvPr/>
        </p:nvSpPr>
        <p:spPr>
          <a:xfrm>
            <a:off x="8069530" y="4544094"/>
            <a:ext cx="126755" cy="126755"/>
          </a:xfrm>
          <a:prstGeom prst="ellipse">
            <a:avLst/>
          </a:prstGeom>
          <a:solidFill>
            <a:srgbClr val="D9D9D9"/>
          </a:solidFill>
          <a:ln w="127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93" name="Arrow: Right 92">
            <a:extLst>
              <a:ext uri="{FF2B5EF4-FFF2-40B4-BE49-F238E27FC236}">
                <a16:creationId xmlns:a16="http://schemas.microsoft.com/office/drawing/2014/main" id="{5B358F6D-5B32-410C-A2B5-2DED71176A24}"/>
              </a:ext>
            </a:extLst>
          </p:cNvPr>
          <p:cNvSpPr/>
          <p:nvPr/>
        </p:nvSpPr>
        <p:spPr>
          <a:xfrm>
            <a:off x="7709692" y="4709382"/>
            <a:ext cx="140410" cy="212786"/>
          </a:xfrm>
          <a:prstGeom prst="rightArrow">
            <a:avLst>
              <a:gd name="adj1" fmla="val 50000"/>
              <a:gd name="adj2" fmla="val 70351"/>
            </a:avLst>
          </a:prstGeom>
          <a:solidFill>
            <a:srgbClr val="009DDC"/>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94" name="Rectangle 93">
            <a:extLst>
              <a:ext uri="{FF2B5EF4-FFF2-40B4-BE49-F238E27FC236}">
                <a16:creationId xmlns:a16="http://schemas.microsoft.com/office/drawing/2014/main" id="{43C923E7-80EA-48F7-812B-279DF95EA4A3}"/>
              </a:ext>
            </a:extLst>
          </p:cNvPr>
          <p:cNvSpPr/>
          <p:nvPr/>
        </p:nvSpPr>
        <p:spPr>
          <a:xfrm>
            <a:off x="6944194" y="5471246"/>
            <a:ext cx="1600200" cy="710648"/>
          </a:xfrm>
          <a:prstGeom prst="rect">
            <a:avLst/>
          </a:prstGeom>
          <a:solidFill>
            <a:schemeClr val="bg1">
              <a:lumMod val="9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cxnSp>
        <p:nvCxnSpPr>
          <p:cNvPr id="95" name="Straight Connector 94">
            <a:extLst>
              <a:ext uri="{FF2B5EF4-FFF2-40B4-BE49-F238E27FC236}">
                <a16:creationId xmlns:a16="http://schemas.microsoft.com/office/drawing/2014/main" id="{ACAA8CA2-E83E-42BF-8270-80A7ED36364D}"/>
              </a:ext>
            </a:extLst>
          </p:cNvPr>
          <p:cNvCxnSpPr>
            <a:cxnSpLocks/>
          </p:cNvCxnSpPr>
          <p:nvPr/>
        </p:nvCxnSpPr>
        <p:spPr>
          <a:xfrm>
            <a:off x="6991350" y="5813870"/>
            <a:ext cx="1401199" cy="0"/>
          </a:xfrm>
          <a:prstGeom prst="line">
            <a:avLst/>
          </a:prstGeom>
          <a:ln w="9525">
            <a:solidFill>
              <a:schemeClr val="tx1">
                <a:alpha val="36000"/>
              </a:schemeClr>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cxnSp>
      <p:sp>
        <p:nvSpPr>
          <p:cNvPr id="96" name="Freeform: Shape 95">
            <a:extLst>
              <a:ext uri="{FF2B5EF4-FFF2-40B4-BE49-F238E27FC236}">
                <a16:creationId xmlns:a16="http://schemas.microsoft.com/office/drawing/2014/main" id="{F875FAC1-6AC1-4459-88F0-65FDFBA745BD}"/>
              </a:ext>
            </a:extLst>
          </p:cNvPr>
          <p:cNvSpPr/>
          <p:nvPr/>
        </p:nvSpPr>
        <p:spPr>
          <a:xfrm>
            <a:off x="6991956" y="5585215"/>
            <a:ext cx="1301508" cy="200416"/>
          </a:xfrm>
          <a:custGeom>
            <a:avLst/>
            <a:gdLst>
              <a:gd name="connsiteX0" fmla="*/ 0 w 1149350"/>
              <a:gd name="connsiteY0" fmla="*/ 307975 h 337609"/>
              <a:gd name="connsiteX1" fmla="*/ 873125 w 1149350"/>
              <a:gd name="connsiteY1" fmla="*/ 307975 h 337609"/>
              <a:gd name="connsiteX2" fmla="*/ 1149350 w 1149350"/>
              <a:gd name="connsiteY2" fmla="*/ 0 h 337609"/>
              <a:gd name="connsiteX0" fmla="*/ 0 w 1149350"/>
              <a:gd name="connsiteY0" fmla="*/ 307975 h 328864"/>
              <a:gd name="connsiteX1" fmla="*/ 873125 w 1149350"/>
              <a:gd name="connsiteY1" fmla="*/ 307975 h 328864"/>
              <a:gd name="connsiteX2" fmla="*/ 1149350 w 1149350"/>
              <a:gd name="connsiteY2" fmla="*/ 0 h 328864"/>
              <a:gd name="connsiteX0" fmla="*/ 0 w 1149350"/>
              <a:gd name="connsiteY0" fmla="*/ 307975 h 307975"/>
              <a:gd name="connsiteX1" fmla="*/ 850900 w 1149350"/>
              <a:gd name="connsiteY1" fmla="*/ 282575 h 307975"/>
              <a:gd name="connsiteX2" fmla="*/ 1149350 w 1149350"/>
              <a:gd name="connsiteY2" fmla="*/ 0 h 307975"/>
              <a:gd name="connsiteX0" fmla="*/ 0 w 1149350"/>
              <a:gd name="connsiteY0" fmla="*/ 307975 h 307975"/>
              <a:gd name="connsiteX1" fmla="*/ 850900 w 1149350"/>
              <a:gd name="connsiteY1" fmla="*/ 282575 h 307975"/>
              <a:gd name="connsiteX2" fmla="*/ 1149350 w 1149350"/>
              <a:gd name="connsiteY2" fmla="*/ 0 h 307975"/>
              <a:gd name="connsiteX0" fmla="*/ 0 w 1149350"/>
              <a:gd name="connsiteY0" fmla="*/ 307975 h 307975"/>
              <a:gd name="connsiteX1" fmla="*/ 784225 w 1149350"/>
              <a:gd name="connsiteY1" fmla="*/ 298450 h 307975"/>
              <a:gd name="connsiteX2" fmla="*/ 1149350 w 1149350"/>
              <a:gd name="connsiteY2" fmla="*/ 0 h 307975"/>
              <a:gd name="connsiteX0" fmla="*/ 0 w 1149350"/>
              <a:gd name="connsiteY0" fmla="*/ 307975 h 307975"/>
              <a:gd name="connsiteX1" fmla="*/ 784225 w 1149350"/>
              <a:gd name="connsiteY1" fmla="*/ 298450 h 307975"/>
              <a:gd name="connsiteX2" fmla="*/ 1149350 w 1149350"/>
              <a:gd name="connsiteY2" fmla="*/ 0 h 307975"/>
              <a:gd name="connsiteX0" fmla="*/ 0 w 1149350"/>
              <a:gd name="connsiteY0" fmla="*/ 307975 h 307997"/>
              <a:gd name="connsiteX1" fmla="*/ 774700 w 1149350"/>
              <a:gd name="connsiteY1" fmla="*/ 307975 h 307997"/>
              <a:gd name="connsiteX2" fmla="*/ 1149350 w 1149350"/>
              <a:gd name="connsiteY2" fmla="*/ 0 h 307997"/>
            </a:gdLst>
            <a:ahLst/>
            <a:cxnLst>
              <a:cxn ang="0">
                <a:pos x="connsiteX0" y="connsiteY0"/>
              </a:cxn>
              <a:cxn ang="0">
                <a:pos x="connsiteX1" y="connsiteY1"/>
              </a:cxn>
              <a:cxn ang="0">
                <a:pos x="connsiteX2" y="connsiteY2"/>
              </a:cxn>
            </a:cxnLst>
            <a:rect l="l" t="t" r="r" b="b"/>
            <a:pathLst>
              <a:path w="1149350" h="307997">
                <a:moveTo>
                  <a:pt x="0" y="307975"/>
                </a:moveTo>
                <a:cubicBezTo>
                  <a:pt x="283633" y="299508"/>
                  <a:pt x="621242" y="308504"/>
                  <a:pt x="774700" y="307975"/>
                </a:cubicBezTo>
                <a:cubicBezTo>
                  <a:pt x="928158" y="307446"/>
                  <a:pt x="1107016" y="128323"/>
                  <a:pt x="1149350" y="0"/>
                </a:cubicBezTo>
              </a:path>
            </a:pathLst>
          </a:custGeom>
          <a:ln w="9525">
            <a:solidFill>
              <a:srgbClr val="009DDC"/>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8332D33D-72DF-4009-A75D-0B9743FC68AC}"/>
              </a:ext>
            </a:extLst>
          </p:cNvPr>
          <p:cNvSpPr/>
          <p:nvPr/>
        </p:nvSpPr>
        <p:spPr>
          <a:xfrm>
            <a:off x="6988781" y="5506270"/>
            <a:ext cx="1149350" cy="241261"/>
          </a:xfrm>
          <a:custGeom>
            <a:avLst/>
            <a:gdLst>
              <a:gd name="connsiteX0" fmla="*/ 0 w 1149350"/>
              <a:gd name="connsiteY0" fmla="*/ 307975 h 337609"/>
              <a:gd name="connsiteX1" fmla="*/ 873125 w 1149350"/>
              <a:gd name="connsiteY1" fmla="*/ 307975 h 337609"/>
              <a:gd name="connsiteX2" fmla="*/ 1149350 w 1149350"/>
              <a:gd name="connsiteY2" fmla="*/ 0 h 337609"/>
              <a:gd name="connsiteX0" fmla="*/ 0 w 1149350"/>
              <a:gd name="connsiteY0" fmla="*/ 307975 h 328864"/>
              <a:gd name="connsiteX1" fmla="*/ 873125 w 1149350"/>
              <a:gd name="connsiteY1" fmla="*/ 307975 h 328864"/>
              <a:gd name="connsiteX2" fmla="*/ 1149350 w 1149350"/>
              <a:gd name="connsiteY2" fmla="*/ 0 h 328864"/>
              <a:gd name="connsiteX0" fmla="*/ 0 w 1149350"/>
              <a:gd name="connsiteY0" fmla="*/ 307975 h 307975"/>
              <a:gd name="connsiteX1" fmla="*/ 850900 w 1149350"/>
              <a:gd name="connsiteY1" fmla="*/ 282575 h 307975"/>
              <a:gd name="connsiteX2" fmla="*/ 1149350 w 1149350"/>
              <a:gd name="connsiteY2" fmla="*/ 0 h 307975"/>
              <a:gd name="connsiteX0" fmla="*/ 0 w 1149350"/>
              <a:gd name="connsiteY0" fmla="*/ 307975 h 307975"/>
              <a:gd name="connsiteX1" fmla="*/ 850900 w 1149350"/>
              <a:gd name="connsiteY1" fmla="*/ 282575 h 307975"/>
              <a:gd name="connsiteX2" fmla="*/ 1149350 w 1149350"/>
              <a:gd name="connsiteY2" fmla="*/ 0 h 307975"/>
              <a:gd name="connsiteX0" fmla="*/ 0 w 1149350"/>
              <a:gd name="connsiteY0" fmla="*/ 307975 h 307975"/>
              <a:gd name="connsiteX1" fmla="*/ 784225 w 1149350"/>
              <a:gd name="connsiteY1" fmla="*/ 298450 h 307975"/>
              <a:gd name="connsiteX2" fmla="*/ 1149350 w 1149350"/>
              <a:gd name="connsiteY2" fmla="*/ 0 h 307975"/>
              <a:gd name="connsiteX0" fmla="*/ 0 w 1149350"/>
              <a:gd name="connsiteY0" fmla="*/ 307975 h 307975"/>
              <a:gd name="connsiteX1" fmla="*/ 784225 w 1149350"/>
              <a:gd name="connsiteY1" fmla="*/ 298450 h 307975"/>
              <a:gd name="connsiteX2" fmla="*/ 1149350 w 1149350"/>
              <a:gd name="connsiteY2" fmla="*/ 0 h 307975"/>
              <a:gd name="connsiteX0" fmla="*/ 0 w 1149350"/>
              <a:gd name="connsiteY0" fmla="*/ 307975 h 307997"/>
              <a:gd name="connsiteX1" fmla="*/ 774700 w 1149350"/>
              <a:gd name="connsiteY1" fmla="*/ 307975 h 307997"/>
              <a:gd name="connsiteX2" fmla="*/ 1149350 w 1149350"/>
              <a:gd name="connsiteY2" fmla="*/ 0 h 307997"/>
            </a:gdLst>
            <a:ahLst/>
            <a:cxnLst>
              <a:cxn ang="0">
                <a:pos x="connsiteX0" y="connsiteY0"/>
              </a:cxn>
              <a:cxn ang="0">
                <a:pos x="connsiteX1" y="connsiteY1"/>
              </a:cxn>
              <a:cxn ang="0">
                <a:pos x="connsiteX2" y="connsiteY2"/>
              </a:cxn>
            </a:cxnLst>
            <a:rect l="l" t="t" r="r" b="b"/>
            <a:pathLst>
              <a:path w="1149350" h="307997">
                <a:moveTo>
                  <a:pt x="0" y="307975"/>
                </a:moveTo>
                <a:cubicBezTo>
                  <a:pt x="283633" y="299508"/>
                  <a:pt x="621242" y="308504"/>
                  <a:pt x="774700" y="307975"/>
                </a:cubicBezTo>
                <a:cubicBezTo>
                  <a:pt x="928158" y="307446"/>
                  <a:pt x="1107016" y="128323"/>
                  <a:pt x="1149350" y="0"/>
                </a:cubicBezTo>
              </a:path>
            </a:pathLst>
          </a:custGeom>
          <a:ln w="9525">
            <a:solidFill>
              <a:schemeClr val="tx1">
                <a:alpha val="38000"/>
              </a:schemeClr>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8" name="Freeform: Shape 97">
            <a:extLst>
              <a:ext uri="{FF2B5EF4-FFF2-40B4-BE49-F238E27FC236}">
                <a16:creationId xmlns:a16="http://schemas.microsoft.com/office/drawing/2014/main" id="{E99995D6-655C-42C4-B8EF-CD0B80BF5C96}"/>
              </a:ext>
            </a:extLst>
          </p:cNvPr>
          <p:cNvSpPr/>
          <p:nvPr/>
        </p:nvSpPr>
        <p:spPr>
          <a:xfrm flipV="1">
            <a:off x="6991956" y="5855121"/>
            <a:ext cx="1301508" cy="200416"/>
          </a:xfrm>
          <a:custGeom>
            <a:avLst/>
            <a:gdLst>
              <a:gd name="connsiteX0" fmla="*/ 0 w 1149350"/>
              <a:gd name="connsiteY0" fmla="*/ 307975 h 337609"/>
              <a:gd name="connsiteX1" fmla="*/ 873125 w 1149350"/>
              <a:gd name="connsiteY1" fmla="*/ 307975 h 337609"/>
              <a:gd name="connsiteX2" fmla="*/ 1149350 w 1149350"/>
              <a:gd name="connsiteY2" fmla="*/ 0 h 337609"/>
              <a:gd name="connsiteX0" fmla="*/ 0 w 1149350"/>
              <a:gd name="connsiteY0" fmla="*/ 307975 h 328864"/>
              <a:gd name="connsiteX1" fmla="*/ 873125 w 1149350"/>
              <a:gd name="connsiteY1" fmla="*/ 307975 h 328864"/>
              <a:gd name="connsiteX2" fmla="*/ 1149350 w 1149350"/>
              <a:gd name="connsiteY2" fmla="*/ 0 h 328864"/>
              <a:gd name="connsiteX0" fmla="*/ 0 w 1149350"/>
              <a:gd name="connsiteY0" fmla="*/ 307975 h 307975"/>
              <a:gd name="connsiteX1" fmla="*/ 850900 w 1149350"/>
              <a:gd name="connsiteY1" fmla="*/ 282575 h 307975"/>
              <a:gd name="connsiteX2" fmla="*/ 1149350 w 1149350"/>
              <a:gd name="connsiteY2" fmla="*/ 0 h 307975"/>
              <a:gd name="connsiteX0" fmla="*/ 0 w 1149350"/>
              <a:gd name="connsiteY0" fmla="*/ 307975 h 307975"/>
              <a:gd name="connsiteX1" fmla="*/ 850900 w 1149350"/>
              <a:gd name="connsiteY1" fmla="*/ 282575 h 307975"/>
              <a:gd name="connsiteX2" fmla="*/ 1149350 w 1149350"/>
              <a:gd name="connsiteY2" fmla="*/ 0 h 307975"/>
              <a:gd name="connsiteX0" fmla="*/ 0 w 1149350"/>
              <a:gd name="connsiteY0" fmla="*/ 307975 h 307975"/>
              <a:gd name="connsiteX1" fmla="*/ 784225 w 1149350"/>
              <a:gd name="connsiteY1" fmla="*/ 298450 h 307975"/>
              <a:gd name="connsiteX2" fmla="*/ 1149350 w 1149350"/>
              <a:gd name="connsiteY2" fmla="*/ 0 h 307975"/>
              <a:gd name="connsiteX0" fmla="*/ 0 w 1149350"/>
              <a:gd name="connsiteY0" fmla="*/ 307975 h 307975"/>
              <a:gd name="connsiteX1" fmla="*/ 784225 w 1149350"/>
              <a:gd name="connsiteY1" fmla="*/ 298450 h 307975"/>
              <a:gd name="connsiteX2" fmla="*/ 1149350 w 1149350"/>
              <a:gd name="connsiteY2" fmla="*/ 0 h 307975"/>
              <a:gd name="connsiteX0" fmla="*/ 0 w 1149350"/>
              <a:gd name="connsiteY0" fmla="*/ 307975 h 307997"/>
              <a:gd name="connsiteX1" fmla="*/ 774700 w 1149350"/>
              <a:gd name="connsiteY1" fmla="*/ 307975 h 307997"/>
              <a:gd name="connsiteX2" fmla="*/ 1149350 w 1149350"/>
              <a:gd name="connsiteY2" fmla="*/ 0 h 307997"/>
            </a:gdLst>
            <a:ahLst/>
            <a:cxnLst>
              <a:cxn ang="0">
                <a:pos x="connsiteX0" y="connsiteY0"/>
              </a:cxn>
              <a:cxn ang="0">
                <a:pos x="connsiteX1" y="connsiteY1"/>
              </a:cxn>
              <a:cxn ang="0">
                <a:pos x="connsiteX2" y="connsiteY2"/>
              </a:cxn>
            </a:cxnLst>
            <a:rect l="l" t="t" r="r" b="b"/>
            <a:pathLst>
              <a:path w="1149350" h="307997">
                <a:moveTo>
                  <a:pt x="0" y="307975"/>
                </a:moveTo>
                <a:cubicBezTo>
                  <a:pt x="283633" y="299508"/>
                  <a:pt x="621242" y="308504"/>
                  <a:pt x="774700" y="307975"/>
                </a:cubicBezTo>
                <a:cubicBezTo>
                  <a:pt x="928158" y="307446"/>
                  <a:pt x="1107016" y="128323"/>
                  <a:pt x="1149350" y="0"/>
                </a:cubicBezTo>
              </a:path>
            </a:pathLst>
          </a:custGeom>
          <a:ln w="9525">
            <a:solidFill>
              <a:schemeClr val="tx1">
                <a:alpha val="14000"/>
              </a:schemeClr>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9" name="Freeform: Shape 98">
            <a:extLst>
              <a:ext uri="{FF2B5EF4-FFF2-40B4-BE49-F238E27FC236}">
                <a16:creationId xmlns:a16="http://schemas.microsoft.com/office/drawing/2014/main" id="{06C46176-594C-4CC1-A6A2-D6358CDA195B}"/>
              </a:ext>
            </a:extLst>
          </p:cNvPr>
          <p:cNvSpPr/>
          <p:nvPr/>
        </p:nvSpPr>
        <p:spPr>
          <a:xfrm flipV="1">
            <a:off x="6988781" y="5893221"/>
            <a:ext cx="1149350" cy="241261"/>
          </a:xfrm>
          <a:custGeom>
            <a:avLst/>
            <a:gdLst>
              <a:gd name="connsiteX0" fmla="*/ 0 w 1149350"/>
              <a:gd name="connsiteY0" fmla="*/ 307975 h 337609"/>
              <a:gd name="connsiteX1" fmla="*/ 873125 w 1149350"/>
              <a:gd name="connsiteY1" fmla="*/ 307975 h 337609"/>
              <a:gd name="connsiteX2" fmla="*/ 1149350 w 1149350"/>
              <a:gd name="connsiteY2" fmla="*/ 0 h 337609"/>
              <a:gd name="connsiteX0" fmla="*/ 0 w 1149350"/>
              <a:gd name="connsiteY0" fmla="*/ 307975 h 328864"/>
              <a:gd name="connsiteX1" fmla="*/ 873125 w 1149350"/>
              <a:gd name="connsiteY1" fmla="*/ 307975 h 328864"/>
              <a:gd name="connsiteX2" fmla="*/ 1149350 w 1149350"/>
              <a:gd name="connsiteY2" fmla="*/ 0 h 328864"/>
              <a:gd name="connsiteX0" fmla="*/ 0 w 1149350"/>
              <a:gd name="connsiteY0" fmla="*/ 307975 h 307975"/>
              <a:gd name="connsiteX1" fmla="*/ 850900 w 1149350"/>
              <a:gd name="connsiteY1" fmla="*/ 282575 h 307975"/>
              <a:gd name="connsiteX2" fmla="*/ 1149350 w 1149350"/>
              <a:gd name="connsiteY2" fmla="*/ 0 h 307975"/>
              <a:gd name="connsiteX0" fmla="*/ 0 w 1149350"/>
              <a:gd name="connsiteY0" fmla="*/ 307975 h 307975"/>
              <a:gd name="connsiteX1" fmla="*/ 850900 w 1149350"/>
              <a:gd name="connsiteY1" fmla="*/ 282575 h 307975"/>
              <a:gd name="connsiteX2" fmla="*/ 1149350 w 1149350"/>
              <a:gd name="connsiteY2" fmla="*/ 0 h 307975"/>
              <a:gd name="connsiteX0" fmla="*/ 0 w 1149350"/>
              <a:gd name="connsiteY0" fmla="*/ 307975 h 307975"/>
              <a:gd name="connsiteX1" fmla="*/ 784225 w 1149350"/>
              <a:gd name="connsiteY1" fmla="*/ 298450 h 307975"/>
              <a:gd name="connsiteX2" fmla="*/ 1149350 w 1149350"/>
              <a:gd name="connsiteY2" fmla="*/ 0 h 307975"/>
              <a:gd name="connsiteX0" fmla="*/ 0 w 1149350"/>
              <a:gd name="connsiteY0" fmla="*/ 307975 h 307975"/>
              <a:gd name="connsiteX1" fmla="*/ 784225 w 1149350"/>
              <a:gd name="connsiteY1" fmla="*/ 298450 h 307975"/>
              <a:gd name="connsiteX2" fmla="*/ 1149350 w 1149350"/>
              <a:gd name="connsiteY2" fmla="*/ 0 h 307975"/>
              <a:gd name="connsiteX0" fmla="*/ 0 w 1149350"/>
              <a:gd name="connsiteY0" fmla="*/ 307975 h 307997"/>
              <a:gd name="connsiteX1" fmla="*/ 774700 w 1149350"/>
              <a:gd name="connsiteY1" fmla="*/ 307975 h 307997"/>
              <a:gd name="connsiteX2" fmla="*/ 1149350 w 1149350"/>
              <a:gd name="connsiteY2" fmla="*/ 0 h 307997"/>
            </a:gdLst>
            <a:ahLst/>
            <a:cxnLst>
              <a:cxn ang="0">
                <a:pos x="connsiteX0" y="connsiteY0"/>
              </a:cxn>
              <a:cxn ang="0">
                <a:pos x="connsiteX1" y="connsiteY1"/>
              </a:cxn>
              <a:cxn ang="0">
                <a:pos x="connsiteX2" y="connsiteY2"/>
              </a:cxn>
            </a:cxnLst>
            <a:rect l="l" t="t" r="r" b="b"/>
            <a:pathLst>
              <a:path w="1149350" h="307997">
                <a:moveTo>
                  <a:pt x="0" y="307975"/>
                </a:moveTo>
                <a:cubicBezTo>
                  <a:pt x="283633" y="299508"/>
                  <a:pt x="621242" y="308504"/>
                  <a:pt x="774700" y="307975"/>
                </a:cubicBezTo>
                <a:cubicBezTo>
                  <a:pt x="928158" y="307446"/>
                  <a:pt x="1107016" y="128323"/>
                  <a:pt x="1149350" y="0"/>
                </a:cubicBezTo>
              </a:path>
            </a:pathLst>
          </a:custGeom>
          <a:ln w="9525">
            <a:solidFill>
              <a:schemeClr val="tx1">
                <a:alpha val="10000"/>
              </a:schemeClr>
            </a:solidFill>
            <a:prstDash val="dash"/>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565782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B251-5944-4996-AAA4-93004795D0F0}"/>
              </a:ext>
            </a:extLst>
          </p:cNvPr>
          <p:cNvSpPr>
            <a:spLocks noGrp="1"/>
          </p:cNvSpPr>
          <p:nvPr>
            <p:ph type="title"/>
          </p:nvPr>
        </p:nvSpPr>
        <p:spPr/>
        <p:txBody>
          <a:bodyPr/>
          <a:lstStyle/>
          <a:p>
            <a:r>
              <a:rPr lang="en-US" dirty="0"/>
              <a:t>The Data Hierarchy</a:t>
            </a:r>
          </a:p>
        </p:txBody>
      </p:sp>
      <p:sp>
        <p:nvSpPr>
          <p:cNvPr id="3" name="Slide Number Placeholder 2">
            <a:extLst>
              <a:ext uri="{FF2B5EF4-FFF2-40B4-BE49-F238E27FC236}">
                <a16:creationId xmlns:a16="http://schemas.microsoft.com/office/drawing/2014/main" id="{A52F5E11-C637-4C2B-9084-2BA6EB08F64C}"/>
              </a:ext>
            </a:extLst>
          </p:cNvPr>
          <p:cNvSpPr>
            <a:spLocks noGrp="1"/>
          </p:cNvSpPr>
          <p:nvPr>
            <p:ph type="sldNum" sz="quarter" idx="12"/>
          </p:nvPr>
        </p:nvSpPr>
        <p:spPr/>
        <p:txBody>
          <a:bodyPr/>
          <a:lstStyle/>
          <a:p>
            <a:fld id="{A8160BDD-7155-D744-B749-9730458604AD}" type="slidenum">
              <a:rPr lang="en-US" smtClean="0"/>
              <a:t>3</a:t>
            </a:fld>
            <a:endParaRPr lang="en-US" dirty="0"/>
          </a:p>
        </p:txBody>
      </p:sp>
      <p:pic>
        <p:nvPicPr>
          <p:cNvPr id="4" name="Picture 3">
            <a:extLst>
              <a:ext uri="{FF2B5EF4-FFF2-40B4-BE49-F238E27FC236}">
                <a16:creationId xmlns:a16="http://schemas.microsoft.com/office/drawing/2014/main" id="{BC2023E4-1FFA-46C9-956F-45E9E7E379E0}"/>
              </a:ext>
            </a:extLst>
          </p:cNvPr>
          <p:cNvPicPr>
            <a:picLocks noChangeAspect="1"/>
          </p:cNvPicPr>
          <p:nvPr/>
        </p:nvPicPr>
        <p:blipFill>
          <a:blip r:embed="rId2"/>
          <a:stretch>
            <a:fillRect/>
          </a:stretch>
        </p:blipFill>
        <p:spPr>
          <a:xfrm>
            <a:off x="1940744" y="2008136"/>
            <a:ext cx="4160222" cy="3802703"/>
          </a:xfrm>
          <a:prstGeom prst="rect">
            <a:avLst/>
          </a:prstGeom>
        </p:spPr>
      </p:pic>
      <p:sp>
        <p:nvSpPr>
          <p:cNvPr id="5" name="TextBox 4">
            <a:extLst>
              <a:ext uri="{FF2B5EF4-FFF2-40B4-BE49-F238E27FC236}">
                <a16:creationId xmlns:a16="http://schemas.microsoft.com/office/drawing/2014/main" id="{E8E5E3E8-D9F0-4ECF-9774-28F43163D0FB}"/>
              </a:ext>
            </a:extLst>
          </p:cNvPr>
          <p:cNvSpPr txBox="1"/>
          <p:nvPr/>
        </p:nvSpPr>
        <p:spPr>
          <a:xfrm>
            <a:off x="6039322" y="4122598"/>
            <a:ext cx="2517169" cy="707886"/>
          </a:xfrm>
          <a:prstGeom prst="rect">
            <a:avLst/>
          </a:prstGeom>
          <a:noFill/>
        </p:spPr>
        <p:txBody>
          <a:bodyPr wrap="square" rtlCol="0">
            <a:spAutoFit/>
          </a:bodyPr>
          <a:lstStyle/>
          <a:p>
            <a:r>
              <a:rPr lang="en-US" sz="4000" dirty="0"/>
              <a:t>Data</a:t>
            </a:r>
          </a:p>
        </p:txBody>
      </p:sp>
      <p:sp>
        <p:nvSpPr>
          <p:cNvPr id="6" name="TextBox 5">
            <a:extLst>
              <a:ext uri="{FF2B5EF4-FFF2-40B4-BE49-F238E27FC236}">
                <a16:creationId xmlns:a16="http://schemas.microsoft.com/office/drawing/2014/main" id="{DA211941-3FA9-4A18-ADE3-D0A8D7635D66}"/>
              </a:ext>
            </a:extLst>
          </p:cNvPr>
          <p:cNvSpPr txBox="1"/>
          <p:nvPr/>
        </p:nvSpPr>
        <p:spPr>
          <a:xfrm>
            <a:off x="5358349" y="3142243"/>
            <a:ext cx="2875426" cy="707886"/>
          </a:xfrm>
          <a:prstGeom prst="rect">
            <a:avLst/>
          </a:prstGeom>
          <a:noFill/>
        </p:spPr>
        <p:txBody>
          <a:bodyPr wrap="square" rtlCol="0">
            <a:spAutoFit/>
          </a:bodyPr>
          <a:lstStyle/>
          <a:p>
            <a:r>
              <a:rPr lang="en-US" sz="4000" dirty="0"/>
              <a:t>Information</a:t>
            </a:r>
          </a:p>
        </p:txBody>
      </p:sp>
      <p:sp>
        <p:nvSpPr>
          <p:cNvPr id="7" name="TextBox 6">
            <a:extLst>
              <a:ext uri="{FF2B5EF4-FFF2-40B4-BE49-F238E27FC236}">
                <a16:creationId xmlns:a16="http://schemas.microsoft.com/office/drawing/2014/main" id="{7F14A4C7-707E-4987-A9A6-FA7EF71E8284}"/>
              </a:ext>
            </a:extLst>
          </p:cNvPr>
          <p:cNvSpPr txBox="1"/>
          <p:nvPr/>
        </p:nvSpPr>
        <p:spPr>
          <a:xfrm>
            <a:off x="4684052" y="2155719"/>
            <a:ext cx="2517169" cy="707886"/>
          </a:xfrm>
          <a:prstGeom prst="rect">
            <a:avLst/>
          </a:prstGeom>
          <a:noFill/>
        </p:spPr>
        <p:txBody>
          <a:bodyPr wrap="square" rtlCol="0">
            <a:spAutoFit/>
          </a:bodyPr>
          <a:lstStyle/>
          <a:p>
            <a:r>
              <a:rPr lang="en-US" sz="4000" dirty="0"/>
              <a:t>Knowledge</a:t>
            </a:r>
          </a:p>
        </p:txBody>
      </p:sp>
    </p:spTree>
    <p:extLst>
      <p:ext uri="{BB962C8B-B14F-4D97-AF65-F5344CB8AC3E}">
        <p14:creationId xmlns:p14="http://schemas.microsoft.com/office/powerpoint/2010/main" val="1813766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087C07-9BE6-40FE-9CDC-F1B2D19E23B6}"/>
              </a:ext>
            </a:extLst>
          </p:cNvPr>
          <p:cNvSpPr>
            <a:spLocks noGrp="1"/>
          </p:cNvSpPr>
          <p:nvPr>
            <p:ph type="sldNum" sz="quarter" idx="12"/>
          </p:nvPr>
        </p:nvSpPr>
        <p:spPr/>
        <p:txBody>
          <a:bodyPr/>
          <a:lstStyle/>
          <a:p>
            <a:fld id="{A8160BDD-7155-D744-B749-9730458604AD}" type="slidenum">
              <a:rPr lang="en-US" smtClean="0"/>
              <a:pPr/>
              <a:t>30</a:t>
            </a:fld>
            <a:endParaRPr lang="en-US" dirty="0"/>
          </a:p>
        </p:txBody>
      </p:sp>
      <p:sp>
        <p:nvSpPr>
          <p:cNvPr id="6" name="Content Placeholder 5">
            <a:extLst>
              <a:ext uri="{FF2B5EF4-FFF2-40B4-BE49-F238E27FC236}">
                <a16:creationId xmlns:a16="http://schemas.microsoft.com/office/drawing/2014/main" id="{0A4B7372-66BC-4288-A56A-1B7B514B084B}"/>
              </a:ext>
            </a:extLst>
          </p:cNvPr>
          <p:cNvSpPr>
            <a:spLocks noGrp="1"/>
          </p:cNvSpPr>
          <p:nvPr>
            <p:ph idx="1"/>
          </p:nvPr>
        </p:nvSpPr>
        <p:spPr/>
        <p:txBody>
          <a:bodyPr/>
          <a:lstStyle/>
          <a:p>
            <a:r>
              <a:rPr lang="en-US" dirty="0"/>
              <a:t>Describe the problem in plain language</a:t>
            </a:r>
          </a:p>
          <a:p>
            <a:r>
              <a:rPr lang="en-US" dirty="0"/>
              <a:t>Identify the ideal outcome</a:t>
            </a:r>
          </a:p>
          <a:p>
            <a:r>
              <a:rPr lang="en-US" dirty="0"/>
              <a:t>Define your success metrics</a:t>
            </a:r>
          </a:p>
          <a:p>
            <a:r>
              <a:rPr lang="en-US" dirty="0"/>
              <a:t>Define the ideal output</a:t>
            </a:r>
          </a:p>
          <a:p>
            <a:r>
              <a:rPr lang="en-US" dirty="0"/>
              <a:t>Identify where the data will come from</a:t>
            </a:r>
          </a:p>
          <a:p>
            <a:r>
              <a:rPr lang="en-US" dirty="0"/>
              <a:t>Determine when and how the inputs and output will be used</a:t>
            </a:r>
          </a:p>
          <a:p>
            <a:r>
              <a:rPr lang="en-US" dirty="0"/>
              <a:t>Identify ways the problem might be solved without ML</a:t>
            </a:r>
          </a:p>
          <a:p>
            <a:r>
              <a:rPr lang="en-US" dirty="0"/>
              <a:t>Formulate the problem as an ML problem</a:t>
            </a:r>
          </a:p>
        </p:txBody>
      </p:sp>
      <p:sp>
        <p:nvSpPr>
          <p:cNvPr id="5" name="Title 4">
            <a:extLst>
              <a:ext uri="{FF2B5EF4-FFF2-40B4-BE49-F238E27FC236}">
                <a16:creationId xmlns:a16="http://schemas.microsoft.com/office/drawing/2014/main" id="{441CB67C-FDF3-4FE1-997F-32815E894782}"/>
              </a:ext>
            </a:extLst>
          </p:cNvPr>
          <p:cNvSpPr>
            <a:spLocks noGrp="1"/>
          </p:cNvSpPr>
          <p:nvPr>
            <p:ph type="title"/>
          </p:nvPr>
        </p:nvSpPr>
        <p:spPr/>
        <p:txBody>
          <a:bodyPr/>
          <a:lstStyle/>
          <a:p>
            <a:r>
              <a:rPr lang="en-US" dirty="0"/>
              <a:t>Formulate a Machine Learning Problem </a:t>
            </a:r>
          </a:p>
        </p:txBody>
      </p:sp>
      <p:pic>
        <p:nvPicPr>
          <p:cNvPr id="7" name="Picture 6" descr="Image result for checklist png">
            <a:extLst>
              <a:ext uri="{FF2B5EF4-FFF2-40B4-BE49-F238E27FC236}">
                <a16:creationId xmlns:a16="http://schemas.microsoft.com/office/drawing/2014/main" id="{849A6523-77A6-420D-A1CA-40896F562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528659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879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94D352-8868-476F-8DDB-0AA1A80DE9D8}"/>
              </a:ext>
            </a:extLst>
          </p:cNvPr>
          <p:cNvSpPr>
            <a:spLocks noGrp="1"/>
          </p:cNvSpPr>
          <p:nvPr>
            <p:ph type="title"/>
          </p:nvPr>
        </p:nvSpPr>
        <p:spPr/>
        <p:txBody>
          <a:bodyPr/>
          <a:lstStyle/>
          <a:p>
            <a:r>
              <a:rPr lang="en-US" dirty="0"/>
              <a:t>Activity – Selecting a Machine Learning Outcome</a:t>
            </a:r>
          </a:p>
        </p:txBody>
      </p:sp>
      <p:sp>
        <p:nvSpPr>
          <p:cNvPr id="3" name="Slide Number Placeholder 2">
            <a:extLst>
              <a:ext uri="{FF2B5EF4-FFF2-40B4-BE49-F238E27FC236}">
                <a16:creationId xmlns:a16="http://schemas.microsoft.com/office/drawing/2014/main" id="{2BD343EE-8D70-46D6-B57D-BEE94980DCEC}"/>
              </a:ext>
            </a:extLst>
          </p:cNvPr>
          <p:cNvSpPr>
            <a:spLocks noGrp="1"/>
          </p:cNvSpPr>
          <p:nvPr>
            <p:ph type="sldNum" sz="quarter" idx="12"/>
          </p:nvPr>
        </p:nvSpPr>
        <p:spPr/>
        <p:txBody>
          <a:bodyPr/>
          <a:lstStyle/>
          <a:p>
            <a:fld id="{A8160BDD-7155-D744-B749-9730458604AD}" type="slidenum">
              <a:rPr lang="en-US" smtClean="0"/>
              <a:t>31</a:t>
            </a:fld>
            <a:endParaRPr lang="en-US" dirty="0"/>
          </a:p>
        </p:txBody>
      </p:sp>
      <p:sp>
        <p:nvSpPr>
          <p:cNvPr id="5" name="Content Placeholder 4">
            <a:extLst>
              <a:ext uri="{FF2B5EF4-FFF2-40B4-BE49-F238E27FC236}">
                <a16:creationId xmlns:a16="http://schemas.microsoft.com/office/drawing/2014/main" id="{02D9F10B-B41A-4CEA-9BE6-AD5552DBD75D}"/>
              </a:ext>
            </a:extLst>
          </p:cNvPr>
          <p:cNvSpPr>
            <a:spLocks noGrp="1"/>
          </p:cNvSpPr>
          <p:nvPr>
            <p:ph idx="4294967295"/>
          </p:nvPr>
        </p:nvSpPr>
        <p:spPr>
          <a:xfrm>
            <a:off x="2782652" y="1088942"/>
            <a:ext cx="6162007" cy="2085882"/>
          </a:xfrm>
        </p:spPr>
        <p:txBody>
          <a:bodyPr/>
          <a:lstStyle/>
          <a:p>
            <a:r>
              <a:rPr lang="en-US" dirty="0"/>
              <a:t>IOT Company</a:t>
            </a:r>
          </a:p>
          <a:p>
            <a:pPr lvl="1"/>
            <a:r>
              <a:rPr lang="en-US" dirty="0"/>
              <a:t>Global manufacturing company</a:t>
            </a:r>
          </a:p>
          <a:p>
            <a:pPr lvl="1"/>
            <a:r>
              <a:rPr lang="en-US" dirty="0"/>
              <a:t>Manufactures eco-friendly heating/cooling systems used in hotels, apartment buildings, retail stores, office buildings, and factories</a:t>
            </a:r>
          </a:p>
          <a:p>
            <a:r>
              <a:rPr lang="en-US" dirty="0"/>
              <a:t>Cast metal parts used in these systems are inspected by cameras to identify cracks, voids, other defects</a:t>
            </a:r>
            <a:endParaRPr lang="en-US" i="1" dirty="0"/>
          </a:p>
          <a:p>
            <a:pPr lvl="1"/>
            <a:endParaRPr lang="en-US" dirty="0"/>
          </a:p>
        </p:txBody>
      </p:sp>
      <p:pic>
        <p:nvPicPr>
          <p:cNvPr id="2" name="Picture 1">
            <a:extLst>
              <a:ext uri="{FF2B5EF4-FFF2-40B4-BE49-F238E27FC236}">
                <a16:creationId xmlns:a16="http://schemas.microsoft.com/office/drawing/2014/main" id="{EF775F5E-6DFA-4010-BD58-DEEAD3E5448B}"/>
              </a:ext>
            </a:extLst>
          </p:cNvPr>
          <p:cNvPicPr>
            <a:picLocks noChangeAspect="1"/>
          </p:cNvPicPr>
          <p:nvPr/>
        </p:nvPicPr>
        <p:blipFill>
          <a:blip r:embed="rId2"/>
          <a:stretch>
            <a:fillRect/>
          </a:stretch>
        </p:blipFill>
        <p:spPr>
          <a:xfrm rot="161215">
            <a:off x="5786645" y="4244100"/>
            <a:ext cx="2841243" cy="21661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Content Placeholder 4">
            <a:extLst>
              <a:ext uri="{FF2B5EF4-FFF2-40B4-BE49-F238E27FC236}">
                <a16:creationId xmlns:a16="http://schemas.microsoft.com/office/drawing/2014/main" id="{A47D04CE-B595-4426-8A29-174819A3E104}"/>
              </a:ext>
            </a:extLst>
          </p:cNvPr>
          <p:cNvSpPr txBox="1">
            <a:spLocks/>
          </p:cNvSpPr>
          <p:nvPr/>
        </p:nvSpPr>
        <p:spPr>
          <a:xfrm>
            <a:off x="280610" y="3876962"/>
            <a:ext cx="5498048" cy="247237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Machine learning algorithms identify which parts are acceptable for use, and which parts are defective.</a:t>
            </a:r>
          </a:p>
          <a:p>
            <a:r>
              <a:rPr lang="en-US" i="1" dirty="0"/>
              <a:t>What type of outcome is this?</a:t>
            </a:r>
          </a:p>
          <a:p>
            <a:pPr lvl="1">
              <a:buFont typeface="Wingdings" panose="05000000000000000000" pitchFamily="2" charset="2"/>
              <a:buChar char="q"/>
            </a:pPr>
            <a:r>
              <a:rPr lang="en-US" i="1" dirty="0"/>
              <a:t>Regression</a:t>
            </a:r>
          </a:p>
          <a:p>
            <a:pPr lvl="1">
              <a:buFont typeface="Wingdings" panose="05000000000000000000" pitchFamily="2" charset="2"/>
              <a:buChar char="q"/>
            </a:pPr>
            <a:r>
              <a:rPr lang="en-US" i="1" dirty="0"/>
              <a:t>Classification</a:t>
            </a:r>
          </a:p>
          <a:p>
            <a:pPr lvl="1">
              <a:buFont typeface="Wingdings" panose="05000000000000000000" pitchFamily="2" charset="2"/>
              <a:buChar char="q"/>
            </a:pPr>
            <a:r>
              <a:rPr lang="en-US" i="1" dirty="0"/>
              <a:t>Clustering</a:t>
            </a:r>
          </a:p>
          <a:p>
            <a:pPr lvl="1">
              <a:buFont typeface="Wingdings" panose="05000000000000000000" pitchFamily="2" charset="2"/>
              <a:buChar char="q"/>
            </a:pPr>
            <a:r>
              <a:rPr lang="en-US" i="1" dirty="0"/>
              <a:t>Dimension Reduction</a:t>
            </a:r>
          </a:p>
          <a:p>
            <a:endParaRPr lang="en-US" i="1" dirty="0"/>
          </a:p>
          <a:p>
            <a:pPr lvl="1"/>
            <a:endParaRPr lang="en-US" dirty="0"/>
          </a:p>
        </p:txBody>
      </p:sp>
      <p:grpSp>
        <p:nvGrpSpPr>
          <p:cNvPr id="9" name="Group 8">
            <a:extLst>
              <a:ext uri="{FF2B5EF4-FFF2-40B4-BE49-F238E27FC236}">
                <a16:creationId xmlns:a16="http://schemas.microsoft.com/office/drawing/2014/main" id="{CD034839-C653-4F46-9E9A-F1B4646EE2DE}"/>
              </a:ext>
            </a:extLst>
          </p:cNvPr>
          <p:cNvGrpSpPr/>
          <p:nvPr/>
        </p:nvGrpSpPr>
        <p:grpSpPr>
          <a:xfrm>
            <a:off x="250012" y="1177555"/>
            <a:ext cx="2406435" cy="2464924"/>
            <a:chOff x="6248400" y="1302040"/>
            <a:chExt cx="2362200" cy="2419614"/>
          </a:xfrm>
        </p:grpSpPr>
        <p:pic>
          <p:nvPicPr>
            <p:cNvPr id="10" name="Picture 9">
              <a:extLst>
                <a:ext uri="{FF2B5EF4-FFF2-40B4-BE49-F238E27FC236}">
                  <a16:creationId xmlns:a16="http://schemas.microsoft.com/office/drawing/2014/main" id="{C1FF87CD-3131-4FD6-A1C2-9F59E55D3203}"/>
                </a:ext>
              </a:extLst>
            </p:cNvPr>
            <p:cNvPicPr>
              <a:picLocks noChangeAspect="1"/>
            </p:cNvPicPr>
            <p:nvPr/>
          </p:nvPicPr>
          <p:blipFill rotWithShape="1">
            <a:blip r:embed="rId3"/>
            <a:srcRect l="18119" r="8660"/>
            <a:stretch/>
          </p:blipFill>
          <p:spPr>
            <a:xfrm>
              <a:off x="6248400" y="1302040"/>
              <a:ext cx="2362200" cy="2419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BAC6A57A-052D-4566-A691-F54111AE9ABD}"/>
                </a:ext>
              </a:extLst>
            </p:cNvPr>
            <p:cNvSpPr txBox="1"/>
            <p:nvPr/>
          </p:nvSpPr>
          <p:spPr>
            <a:xfrm>
              <a:off x="6369575" y="1704027"/>
              <a:ext cx="1295400" cy="461665"/>
            </a:xfrm>
            <a:prstGeom prst="rect">
              <a:avLst/>
            </a:prstGeom>
            <a:noFill/>
          </p:spPr>
          <p:txBody>
            <a:bodyPr wrap="square" rtlCol="0">
              <a:spAutoFit/>
              <a:scene3d>
                <a:camera prst="isometricRightUp">
                  <a:rot lat="20100000" lon="1680000" rev="21480000"/>
                </a:camera>
                <a:lightRig rig="threePt" dir="t"/>
              </a:scene3d>
              <a:sp3d prstMaterial="softEdge">
                <a:bevelB w="6350" h="38100"/>
              </a:sp3d>
            </a:bodyPr>
            <a:lstStyle>
              <a:defPPr>
                <a:defRPr lang="en-US"/>
              </a:defPPr>
              <a:lvl1pPr algn="ctr">
                <a:defRPr sz="1400" b="1" spc="300">
                  <a:solidFill>
                    <a:srgbClr val="3D4F54"/>
                  </a:solidFill>
                  <a:effectLst>
                    <a:outerShdw blurRad="50800" dist="76200" dir="2700000" algn="tl" rotWithShape="0">
                      <a:prstClr val="black">
                        <a:alpha val="25000"/>
                      </a:prstClr>
                    </a:outerShdw>
                  </a:effectLst>
                </a:defRPr>
              </a:lvl1pPr>
            </a:lstStyle>
            <a:p>
              <a:r>
                <a:rPr lang="en-US" sz="2400" dirty="0">
                  <a:effectLst>
                    <a:outerShdw blurRad="50800" dist="38100" dir="2700000" algn="tl" rotWithShape="0">
                      <a:prstClr val="black">
                        <a:alpha val="51000"/>
                      </a:prstClr>
                    </a:outerShdw>
                  </a:effectLst>
                </a:rPr>
                <a:t>IOT</a:t>
              </a:r>
            </a:p>
          </p:txBody>
        </p:sp>
        <p:sp>
          <p:nvSpPr>
            <p:cNvPr id="12" name="TextBox 11">
              <a:extLst>
                <a:ext uri="{FF2B5EF4-FFF2-40B4-BE49-F238E27FC236}">
                  <a16:creationId xmlns:a16="http://schemas.microsoft.com/office/drawing/2014/main" id="{867F3593-7574-4609-A6D7-70EE4747C0FB}"/>
                </a:ext>
              </a:extLst>
            </p:cNvPr>
            <p:cNvSpPr txBox="1"/>
            <p:nvPr/>
          </p:nvSpPr>
          <p:spPr>
            <a:xfrm>
              <a:off x="6369575" y="2094662"/>
              <a:ext cx="1295400" cy="307777"/>
            </a:xfrm>
            <a:prstGeom prst="rect">
              <a:avLst/>
            </a:prstGeom>
            <a:noFill/>
          </p:spPr>
          <p:txBody>
            <a:bodyPr wrap="square" rtlCol="0">
              <a:spAutoFit/>
              <a:scene3d>
                <a:camera prst="isometricRightUp">
                  <a:rot lat="20100000" lon="1680000" rev="21480000"/>
                </a:camera>
                <a:lightRig rig="threePt" dir="t"/>
              </a:scene3d>
              <a:sp3d prstMaterial="softEdge">
                <a:bevelB w="6350" h="38100"/>
              </a:sp3d>
            </a:bodyPr>
            <a:lstStyle/>
            <a:p>
              <a:pPr algn="ctr"/>
              <a:r>
                <a:rPr lang="en-US" sz="1400" b="1" spc="300" dirty="0">
                  <a:solidFill>
                    <a:srgbClr val="3D4F54"/>
                  </a:solidFill>
                  <a:effectLst>
                    <a:outerShdw blurRad="50800" dist="38100" dir="2700000" algn="tl" rotWithShape="0">
                      <a:prstClr val="black">
                        <a:alpha val="29000"/>
                      </a:prstClr>
                    </a:outerShdw>
                  </a:effectLst>
                </a:rPr>
                <a:t>COMPANY</a:t>
              </a:r>
            </a:p>
          </p:txBody>
        </p:sp>
      </p:grpSp>
      <p:sp>
        <p:nvSpPr>
          <p:cNvPr id="7" name="Freeform: Shape 6">
            <a:extLst>
              <a:ext uri="{FF2B5EF4-FFF2-40B4-BE49-F238E27FC236}">
                <a16:creationId xmlns:a16="http://schemas.microsoft.com/office/drawing/2014/main" id="{76CFE668-5080-474E-96A3-41DB21421C0D}"/>
              </a:ext>
            </a:extLst>
          </p:cNvPr>
          <p:cNvSpPr/>
          <p:nvPr/>
        </p:nvSpPr>
        <p:spPr>
          <a:xfrm rot="15513925" flipH="1">
            <a:off x="7323472" y="3325621"/>
            <a:ext cx="1291587" cy="430352"/>
          </a:xfrm>
          <a:custGeom>
            <a:avLst/>
            <a:gdLst>
              <a:gd name="connsiteX0" fmla="*/ 0 w 1847850"/>
              <a:gd name="connsiteY0" fmla="*/ 0 h 495704"/>
              <a:gd name="connsiteX1" fmla="*/ 352425 w 1847850"/>
              <a:gd name="connsiteY1" fmla="*/ 495300 h 495704"/>
              <a:gd name="connsiteX2" fmla="*/ 1847850 w 1847850"/>
              <a:gd name="connsiteY2" fmla="*/ 66675 h 495704"/>
              <a:gd name="connsiteX0" fmla="*/ 0 w 2064931"/>
              <a:gd name="connsiteY0" fmla="*/ 0 h 543226"/>
              <a:gd name="connsiteX1" fmla="*/ 569506 w 2064931"/>
              <a:gd name="connsiteY1" fmla="*/ 542123 h 543226"/>
              <a:gd name="connsiteX2" fmla="*/ 2064931 w 2064931"/>
              <a:gd name="connsiteY2" fmla="*/ 113498 h 543226"/>
              <a:gd name="connsiteX0" fmla="*/ 0 w 2064931"/>
              <a:gd name="connsiteY0" fmla="*/ 0 h 543226"/>
              <a:gd name="connsiteX1" fmla="*/ 569506 w 2064931"/>
              <a:gd name="connsiteY1" fmla="*/ 542123 h 543226"/>
              <a:gd name="connsiteX2" fmla="*/ 2064931 w 2064931"/>
              <a:gd name="connsiteY2" fmla="*/ 113498 h 543226"/>
              <a:gd name="connsiteX0" fmla="*/ 0 w 2064931"/>
              <a:gd name="connsiteY0" fmla="*/ 0 h 600590"/>
              <a:gd name="connsiteX1" fmla="*/ 635405 w 2064931"/>
              <a:gd name="connsiteY1" fmla="*/ 599696 h 600590"/>
              <a:gd name="connsiteX2" fmla="*/ 2064931 w 2064931"/>
              <a:gd name="connsiteY2" fmla="*/ 113498 h 600590"/>
              <a:gd name="connsiteX0" fmla="*/ 0 w 2064931"/>
              <a:gd name="connsiteY0" fmla="*/ 0 h 604099"/>
              <a:gd name="connsiteX1" fmla="*/ 635405 w 2064931"/>
              <a:gd name="connsiteY1" fmla="*/ 599696 h 604099"/>
              <a:gd name="connsiteX2" fmla="*/ 2064931 w 2064931"/>
              <a:gd name="connsiteY2" fmla="*/ 113498 h 604099"/>
              <a:gd name="connsiteX0" fmla="*/ 0 w 2064931"/>
              <a:gd name="connsiteY0" fmla="*/ 0 h 604099"/>
              <a:gd name="connsiteX1" fmla="*/ 635405 w 2064931"/>
              <a:gd name="connsiteY1" fmla="*/ 599696 h 604099"/>
              <a:gd name="connsiteX2" fmla="*/ 2064931 w 2064931"/>
              <a:gd name="connsiteY2" fmla="*/ 113498 h 604099"/>
            </a:gdLst>
            <a:ahLst/>
            <a:cxnLst>
              <a:cxn ang="0">
                <a:pos x="connsiteX0" y="connsiteY0"/>
              </a:cxn>
              <a:cxn ang="0">
                <a:pos x="connsiteX1" y="connsiteY1"/>
              </a:cxn>
              <a:cxn ang="0">
                <a:pos x="connsiteX2" y="connsiteY2"/>
              </a:cxn>
            </a:cxnLst>
            <a:rect l="l" t="t" r="r" b="b"/>
            <a:pathLst>
              <a:path w="2064931" h="604099">
                <a:moveTo>
                  <a:pt x="0" y="0"/>
                </a:moveTo>
                <a:cubicBezTo>
                  <a:pt x="118033" y="417614"/>
                  <a:pt x="284604" y="554570"/>
                  <a:pt x="635405" y="599696"/>
                </a:cubicBezTo>
                <a:cubicBezTo>
                  <a:pt x="986206" y="644822"/>
                  <a:pt x="1471206" y="333366"/>
                  <a:pt x="2064931" y="113498"/>
                </a:cubicBezTo>
              </a:path>
            </a:pathLst>
          </a:custGeom>
          <a:noFill/>
          <a:ln w="28575" cap="rnd" cmpd="sng" algn="ctr">
            <a:solidFill>
              <a:srgbClr val="00A0DD"/>
            </a:solidFill>
            <a:prstDash val="solid"/>
            <a:headEnd type="none" w="med" len="med"/>
            <a:tailEnd type="triangle" w="lg" len="lg"/>
          </a:ln>
          <a:effectLst/>
        </p:spPr>
        <p:txBody>
          <a:bodyPr rtlCol="0" anchor="ctr"/>
          <a:lstStyle/>
          <a:p>
            <a:pPr algn="ctr"/>
            <a:endParaRPr lang="en-US" dirty="0"/>
          </a:p>
        </p:txBody>
      </p:sp>
    </p:spTree>
    <p:extLst>
      <p:ext uri="{BB962C8B-B14F-4D97-AF65-F5344CB8AC3E}">
        <p14:creationId xmlns:p14="http://schemas.microsoft.com/office/powerpoint/2010/main" val="4093085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654D1-5A78-4DED-A5E8-E625487A52F1}"/>
              </a:ext>
            </a:extLst>
          </p:cNvPr>
          <p:cNvSpPr>
            <a:spLocks noGrp="1"/>
          </p:cNvSpPr>
          <p:nvPr>
            <p:ph type="sldNum" sz="quarter" idx="12"/>
          </p:nvPr>
        </p:nvSpPr>
        <p:spPr/>
        <p:txBody>
          <a:bodyPr/>
          <a:lstStyle/>
          <a:p>
            <a:fld id="{A8160BDD-7155-D744-B749-9730458604AD}" type="slidenum">
              <a:rPr lang="en-US" smtClean="0"/>
              <a:pPr/>
              <a:t>32</a:t>
            </a:fld>
            <a:endParaRPr lang="en-US" dirty="0"/>
          </a:p>
        </p:txBody>
      </p:sp>
      <p:sp>
        <p:nvSpPr>
          <p:cNvPr id="6" name="Text Placeholder 5">
            <a:extLst>
              <a:ext uri="{FF2B5EF4-FFF2-40B4-BE49-F238E27FC236}">
                <a16:creationId xmlns:a16="http://schemas.microsoft.com/office/drawing/2014/main" id="{983A9529-6EA4-46C3-B1FB-56547A9ECBAF}"/>
              </a:ext>
            </a:extLst>
          </p:cNvPr>
          <p:cNvSpPr>
            <a:spLocks noGrp="1"/>
          </p:cNvSpPr>
          <p:nvPr>
            <p:ph type="body" sz="quarter" idx="14"/>
          </p:nvPr>
        </p:nvSpPr>
        <p:spPr/>
        <p:txBody>
          <a:bodyPr/>
          <a:lstStyle/>
          <a:p>
            <a:r>
              <a:rPr lang="en-US" dirty="0"/>
              <a:t>Select Appropriate Tools</a:t>
            </a:r>
          </a:p>
        </p:txBody>
      </p:sp>
      <p:pic>
        <p:nvPicPr>
          <p:cNvPr id="7" name="Picture 6">
            <a:extLst>
              <a:ext uri="{FF2B5EF4-FFF2-40B4-BE49-F238E27FC236}">
                <a16:creationId xmlns:a16="http://schemas.microsoft.com/office/drawing/2014/main" id="{F2F460BC-552B-4CC4-A9A6-10742F8DBAF5}"/>
              </a:ext>
            </a:extLst>
          </p:cNvPr>
          <p:cNvPicPr>
            <a:picLocks noChangeAspect="1"/>
          </p:cNvPicPr>
          <p:nvPr/>
        </p:nvPicPr>
        <p:blipFill>
          <a:blip r:embed="rId2"/>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1877810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4FCA48-FFA4-4A00-B66A-921C7ADB34F5}"/>
              </a:ext>
            </a:extLst>
          </p:cNvPr>
          <p:cNvSpPr>
            <a:spLocks noGrp="1"/>
          </p:cNvSpPr>
          <p:nvPr>
            <p:ph type="sldNum" sz="quarter" idx="12"/>
          </p:nvPr>
        </p:nvSpPr>
        <p:spPr/>
        <p:txBody>
          <a:bodyPr/>
          <a:lstStyle/>
          <a:p>
            <a:fld id="{A8160BDD-7155-D744-B749-9730458604AD}" type="slidenum">
              <a:rPr lang="en-US" smtClean="0"/>
              <a:pPr/>
              <a:t>33</a:t>
            </a:fld>
            <a:endParaRPr lang="en-US" dirty="0"/>
          </a:p>
        </p:txBody>
      </p:sp>
      <p:sp>
        <p:nvSpPr>
          <p:cNvPr id="3" name="Content Placeholder 2">
            <a:extLst>
              <a:ext uri="{FF2B5EF4-FFF2-40B4-BE49-F238E27FC236}">
                <a16:creationId xmlns:a16="http://schemas.microsoft.com/office/drawing/2014/main" id="{24C65F49-2FC0-4378-9FE6-788FFBC8C547}"/>
              </a:ext>
            </a:extLst>
          </p:cNvPr>
          <p:cNvSpPr>
            <a:spLocks noGrp="1"/>
          </p:cNvSpPr>
          <p:nvPr>
            <p:ph idx="1"/>
          </p:nvPr>
        </p:nvSpPr>
        <p:spPr>
          <a:xfrm>
            <a:off x="1862018" y="2283115"/>
            <a:ext cx="2917091" cy="3336635"/>
          </a:xfrm>
        </p:spPr>
        <p:txBody>
          <a:bodyPr/>
          <a:lstStyle/>
          <a:p>
            <a:r>
              <a:rPr lang="en-US" dirty="0"/>
              <a:t>Programming Languages</a:t>
            </a:r>
          </a:p>
          <a:p>
            <a:r>
              <a:rPr lang="en-US" dirty="0"/>
              <a:t>Weka</a:t>
            </a:r>
          </a:p>
          <a:p>
            <a:r>
              <a:rPr lang="en-US" dirty="0"/>
              <a:t>NumPy</a:t>
            </a:r>
          </a:p>
          <a:p>
            <a:r>
              <a:rPr lang="en-US" dirty="0"/>
              <a:t>SciPy</a:t>
            </a:r>
          </a:p>
          <a:p>
            <a:r>
              <a:rPr lang="en-US" dirty="0"/>
              <a:t>pandas</a:t>
            </a:r>
          </a:p>
          <a:p>
            <a:r>
              <a:rPr lang="en-US" dirty="0"/>
              <a:t>Matplotlib</a:t>
            </a:r>
          </a:p>
          <a:p>
            <a:r>
              <a:rPr lang="en-US" dirty="0"/>
              <a:t>Seaborn</a:t>
            </a:r>
          </a:p>
          <a:p>
            <a:r>
              <a:rPr lang="en-US" dirty="0"/>
              <a:t>scikit-learn</a:t>
            </a:r>
          </a:p>
        </p:txBody>
      </p:sp>
      <p:sp>
        <p:nvSpPr>
          <p:cNvPr id="4" name="Title 3">
            <a:extLst>
              <a:ext uri="{FF2B5EF4-FFF2-40B4-BE49-F238E27FC236}">
                <a16:creationId xmlns:a16="http://schemas.microsoft.com/office/drawing/2014/main" id="{53BC02E0-AF1D-4DC3-B0C5-6D149DDD0F69}"/>
              </a:ext>
            </a:extLst>
          </p:cNvPr>
          <p:cNvSpPr>
            <a:spLocks noGrp="1"/>
          </p:cNvSpPr>
          <p:nvPr>
            <p:ph type="title"/>
          </p:nvPr>
        </p:nvSpPr>
        <p:spPr/>
        <p:txBody>
          <a:bodyPr/>
          <a:lstStyle/>
          <a:p>
            <a:r>
              <a:rPr lang="en-US" dirty="0"/>
              <a:t>Open Source AI Tools</a:t>
            </a:r>
          </a:p>
        </p:txBody>
      </p:sp>
      <p:sp>
        <p:nvSpPr>
          <p:cNvPr id="5" name="Content Placeholder 2">
            <a:extLst>
              <a:ext uri="{FF2B5EF4-FFF2-40B4-BE49-F238E27FC236}">
                <a16:creationId xmlns:a16="http://schemas.microsoft.com/office/drawing/2014/main" id="{2974F6B9-0A6D-41E6-B8E1-D44525A8C9FC}"/>
              </a:ext>
            </a:extLst>
          </p:cNvPr>
          <p:cNvSpPr txBox="1">
            <a:spLocks/>
          </p:cNvSpPr>
          <p:nvPr/>
        </p:nvSpPr>
        <p:spPr>
          <a:xfrm>
            <a:off x="4779109" y="2283115"/>
            <a:ext cx="2917091" cy="3336635"/>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NLTK</a:t>
            </a:r>
          </a:p>
          <a:p>
            <a:r>
              <a:rPr lang="en-US" dirty="0"/>
              <a:t>TensorFlow</a:t>
            </a:r>
          </a:p>
          <a:p>
            <a:r>
              <a:rPr lang="en-US" dirty="0"/>
              <a:t>PyTorch</a:t>
            </a:r>
          </a:p>
          <a:p>
            <a:r>
              <a:rPr lang="en-US" dirty="0"/>
              <a:t>Keras</a:t>
            </a:r>
          </a:p>
          <a:p>
            <a:r>
              <a:rPr lang="en-US" dirty="0"/>
              <a:t>Apache Spark MLlib</a:t>
            </a:r>
          </a:p>
          <a:p>
            <a:r>
              <a:rPr lang="en-US" dirty="0"/>
              <a:t>Jupyter Notebook</a:t>
            </a:r>
          </a:p>
          <a:p>
            <a:r>
              <a:rPr lang="en-US" dirty="0"/>
              <a:t>Google Colaboratory</a:t>
            </a:r>
          </a:p>
          <a:p>
            <a:r>
              <a:rPr lang="en-US" dirty="0"/>
              <a:t>Anaconda</a:t>
            </a:r>
          </a:p>
        </p:txBody>
      </p:sp>
      <p:pic>
        <p:nvPicPr>
          <p:cNvPr id="6" name="Picture 6" descr="Image result for caliper png">
            <a:extLst>
              <a:ext uri="{FF2B5EF4-FFF2-40B4-BE49-F238E27FC236}">
                <a16:creationId xmlns:a16="http://schemas.microsoft.com/office/drawing/2014/main" id="{67A9B900-FC6B-437D-8F02-1EACB520F8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161"/>
          <a:stretch/>
        </p:blipFill>
        <p:spPr bwMode="auto">
          <a:xfrm>
            <a:off x="5672348" y="1027985"/>
            <a:ext cx="3471652" cy="1276900"/>
          </a:xfrm>
          <a:prstGeom prst="rect">
            <a:avLst/>
          </a:prstGeom>
          <a:noFill/>
          <a:effectLst>
            <a:outerShdw blurRad="1270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picture containing player, bat, baseball, ball&#10;&#10;Description automatically generated">
            <a:extLst>
              <a:ext uri="{FF2B5EF4-FFF2-40B4-BE49-F238E27FC236}">
                <a16:creationId xmlns:a16="http://schemas.microsoft.com/office/drawing/2014/main" id="{D6B6685D-667D-46BB-BD87-54A60F3164F4}"/>
              </a:ext>
            </a:extLst>
          </p:cNvPr>
          <p:cNvPicPr>
            <a:picLocks noChangeAspect="1"/>
          </p:cNvPicPr>
          <p:nvPr/>
        </p:nvPicPr>
        <p:blipFill>
          <a:blip r:embed="rId3"/>
          <a:stretch>
            <a:fillRect/>
          </a:stretch>
        </p:blipFill>
        <p:spPr>
          <a:xfrm rot="20286399" flipH="1">
            <a:off x="551474" y="4157194"/>
            <a:ext cx="3246783" cy="3129429"/>
          </a:xfrm>
          <a:prstGeom prst="rect">
            <a:avLst/>
          </a:prstGeom>
        </p:spPr>
      </p:pic>
    </p:spTree>
    <p:extLst>
      <p:ext uri="{BB962C8B-B14F-4D97-AF65-F5344CB8AC3E}">
        <p14:creationId xmlns:p14="http://schemas.microsoft.com/office/powerpoint/2010/main" val="212360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9FCC72-D5F6-4835-9326-BEBFD25C387D}"/>
              </a:ext>
            </a:extLst>
          </p:cNvPr>
          <p:cNvSpPr>
            <a:spLocks noGrp="1"/>
          </p:cNvSpPr>
          <p:nvPr>
            <p:ph type="sldNum" sz="quarter" idx="12"/>
          </p:nvPr>
        </p:nvSpPr>
        <p:spPr/>
        <p:txBody>
          <a:bodyPr/>
          <a:lstStyle/>
          <a:p>
            <a:fld id="{A8160BDD-7155-D744-B749-9730458604AD}" type="slidenum">
              <a:rPr lang="en-US" smtClean="0"/>
              <a:t>34</a:t>
            </a:fld>
            <a:endParaRPr lang="en-US" dirty="0"/>
          </a:p>
        </p:txBody>
      </p:sp>
      <p:sp>
        <p:nvSpPr>
          <p:cNvPr id="5" name="Title 4">
            <a:extLst>
              <a:ext uri="{FF2B5EF4-FFF2-40B4-BE49-F238E27FC236}">
                <a16:creationId xmlns:a16="http://schemas.microsoft.com/office/drawing/2014/main" id="{C2E018C9-C580-4AE5-8C0C-9FEDE0B0F543}"/>
              </a:ext>
            </a:extLst>
          </p:cNvPr>
          <p:cNvSpPr>
            <a:spLocks noGrp="1"/>
          </p:cNvSpPr>
          <p:nvPr>
            <p:ph type="title"/>
          </p:nvPr>
        </p:nvSpPr>
        <p:spPr/>
        <p:txBody>
          <a:bodyPr/>
          <a:lstStyle/>
          <a:p>
            <a:r>
              <a:rPr lang="en-US" dirty="0"/>
              <a:t>Proprietary AI Tools</a:t>
            </a:r>
          </a:p>
        </p:txBody>
      </p:sp>
      <p:sp>
        <p:nvSpPr>
          <p:cNvPr id="6" name="Content Placeholder 5">
            <a:extLst>
              <a:ext uri="{FF2B5EF4-FFF2-40B4-BE49-F238E27FC236}">
                <a16:creationId xmlns:a16="http://schemas.microsoft.com/office/drawing/2014/main" id="{88CEE60B-07C8-47BB-A537-6DD1E894069C}"/>
              </a:ext>
            </a:extLst>
          </p:cNvPr>
          <p:cNvSpPr>
            <a:spLocks noGrp="1"/>
          </p:cNvSpPr>
          <p:nvPr>
            <p:ph idx="1"/>
          </p:nvPr>
        </p:nvSpPr>
        <p:spPr/>
        <p:txBody>
          <a:bodyPr/>
          <a:lstStyle/>
          <a:p>
            <a:r>
              <a:rPr lang="en-US" dirty="0"/>
              <a:t>IBM Watson</a:t>
            </a:r>
          </a:p>
          <a:p>
            <a:r>
              <a:rPr lang="en-US" dirty="0"/>
              <a:t>AWS AI</a:t>
            </a:r>
          </a:p>
          <a:p>
            <a:r>
              <a:rPr lang="en-US" dirty="0"/>
              <a:t>Microsoft Azure AI</a:t>
            </a:r>
          </a:p>
          <a:p>
            <a:r>
              <a:rPr lang="en-US" dirty="0"/>
              <a:t>Google Cloud AI</a:t>
            </a:r>
          </a:p>
          <a:p>
            <a:r>
              <a:rPr lang="en-US" dirty="0"/>
              <a:t>MATLAB</a:t>
            </a:r>
          </a:p>
          <a:p>
            <a:r>
              <a:rPr lang="en-US" dirty="0"/>
              <a:t>Mathematica</a:t>
            </a:r>
          </a:p>
          <a:p>
            <a:r>
              <a:rPr lang="en-US" dirty="0"/>
              <a:t>Power BI</a:t>
            </a:r>
          </a:p>
        </p:txBody>
      </p:sp>
    </p:spTree>
    <p:extLst>
      <p:ext uri="{BB962C8B-B14F-4D97-AF65-F5344CB8AC3E}">
        <p14:creationId xmlns:p14="http://schemas.microsoft.com/office/powerpoint/2010/main" val="476204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033C1C-04C5-40FE-AF92-315118ACD389}"/>
              </a:ext>
            </a:extLst>
          </p:cNvPr>
          <p:cNvSpPr>
            <a:spLocks noGrp="1"/>
          </p:cNvSpPr>
          <p:nvPr>
            <p:ph type="sldNum" sz="quarter" idx="12"/>
          </p:nvPr>
        </p:nvSpPr>
        <p:spPr/>
        <p:txBody>
          <a:bodyPr/>
          <a:lstStyle/>
          <a:p>
            <a:fld id="{A8160BDD-7155-D744-B749-9730458604AD}" type="slidenum">
              <a:rPr lang="en-US" smtClean="0"/>
              <a:pPr/>
              <a:t>35</a:t>
            </a:fld>
            <a:endParaRPr lang="en-US" dirty="0"/>
          </a:p>
        </p:txBody>
      </p:sp>
      <p:sp>
        <p:nvSpPr>
          <p:cNvPr id="4" name="Content Placeholder 3">
            <a:extLst>
              <a:ext uri="{FF2B5EF4-FFF2-40B4-BE49-F238E27FC236}">
                <a16:creationId xmlns:a16="http://schemas.microsoft.com/office/drawing/2014/main" id="{F59EB985-EAB1-4F4C-A5A6-39F1C670B487}"/>
              </a:ext>
            </a:extLst>
          </p:cNvPr>
          <p:cNvSpPr>
            <a:spLocks noGrp="1"/>
          </p:cNvSpPr>
          <p:nvPr>
            <p:ph idx="1"/>
          </p:nvPr>
        </p:nvSpPr>
        <p:spPr/>
        <p:txBody>
          <a:bodyPr/>
          <a:lstStyle/>
          <a:p>
            <a:r>
              <a:rPr lang="en-US" dirty="0"/>
              <a:t>Constantly being added to the AI/ML toolbox</a:t>
            </a:r>
          </a:p>
          <a:p>
            <a:r>
              <a:rPr lang="en-US" dirty="0"/>
              <a:t>May be a two-edged sword</a:t>
            </a:r>
          </a:p>
          <a:p>
            <a:pPr lvl="1"/>
            <a:r>
              <a:rPr lang="en-US" dirty="0"/>
              <a:t>They provide additional tools to prepare datasets, solve problems, and present results. They may even make some tasks easier.</a:t>
            </a:r>
          </a:p>
          <a:p>
            <a:pPr lvl="1"/>
            <a:r>
              <a:rPr lang="en-US" dirty="0"/>
              <a:t>May add complexity to projects—particularly if you're not the only person working on a project.</a:t>
            </a:r>
          </a:p>
          <a:p>
            <a:r>
              <a:rPr lang="en-US" dirty="0"/>
              <a:t>To obtain consistent results and ensure that code will compile and run correctly, you must ensure that everyone on the team is using the same versions of software.</a:t>
            </a:r>
          </a:p>
          <a:p>
            <a:r>
              <a:rPr lang="en-US" dirty="0"/>
              <a:t>If one person uses functions from a particular software library, other team members need to ensure they have the same library installed on their development machine.</a:t>
            </a:r>
          </a:p>
        </p:txBody>
      </p:sp>
      <p:sp>
        <p:nvSpPr>
          <p:cNvPr id="3" name="Title 2">
            <a:extLst>
              <a:ext uri="{FF2B5EF4-FFF2-40B4-BE49-F238E27FC236}">
                <a16:creationId xmlns:a16="http://schemas.microsoft.com/office/drawing/2014/main" id="{419E5B76-26DD-4E09-A06B-6AEC156FBD4C}"/>
              </a:ext>
            </a:extLst>
          </p:cNvPr>
          <p:cNvSpPr>
            <a:spLocks noGrp="1"/>
          </p:cNvSpPr>
          <p:nvPr>
            <p:ph type="title"/>
          </p:nvPr>
        </p:nvSpPr>
        <p:spPr/>
        <p:txBody>
          <a:bodyPr/>
          <a:lstStyle/>
          <a:p>
            <a:r>
              <a:rPr lang="en-US" dirty="0"/>
              <a:t>New Tools and Technologies</a:t>
            </a:r>
          </a:p>
        </p:txBody>
      </p:sp>
    </p:spTree>
    <p:extLst>
      <p:ext uri="{BB962C8B-B14F-4D97-AF65-F5344CB8AC3E}">
        <p14:creationId xmlns:p14="http://schemas.microsoft.com/office/powerpoint/2010/main" val="3434812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913232-8A62-4D7F-A294-7D7B39AABC1A}"/>
              </a:ext>
            </a:extLst>
          </p:cNvPr>
          <p:cNvSpPr>
            <a:spLocks noGrp="1"/>
          </p:cNvSpPr>
          <p:nvPr>
            <p:ph type="sldNum" sz="quarter" idx="12"/>
          </p:nvPr>
        </p:nvSpPr>
        <p:spPr/>
        <p:txBody>
          <a:bodyPr/>
          <a:lstStyle/>
          <a:p>
            <a:fld id="{A8160BDD-7155-D744-B749-9730458604AD}" type="slidenum">
              <a:rPr lang="en-US" smtClean="0"/>
              <a:pPr/>
              <a:t>36</a:t>
            </a:fld>
            <a:endParaRPr lang="en-US" dirty="0"/>
          </a:p>
        </p:txBody>
      </p:sp>
      <p:sp>
        <p:nvSpPr>
          <p:cNvPr id="3" name="Content Placeholder 2">
            <a:extLst>
              <a:ext uri="{FF2B5EF4-FFF2-40B4-BE49-F238E27FC236}">
                <a16:creationId xmlns:a16="http://schemas.microsoft.com/office/drawing/2014/main" id="{46A26587-01A4-4A90-B561-104D5540A7CC}"/>
              </a:ext>
            </a:extLst>
          </p:cNvPr>
          <p:cNvSpPr>
            <a:spLocks noGrp="1"/>
          </p:cNvSpPr>
          <p:nvPr>
            <p:ph idx="1"/>
          </p:nvPr>
        </p:nvSpPr>
        <p:spPr>
          <a:xfrm>
            <a:off x="1109709" y="1101319"/>
            <a:ext cx="7692366" cy="4920960"/>
          </a:xfrm>
        </p:spPr>
        <p:txBody>
          <a:bodyPr/>
          <a:lstStyle/>
          <a:p>
            <a:r>
              <a:rPr lang="en-US" dirty="0"/>
              <a:t>Parallelization </a:t>
            </a:r>
          </a:p>
          <a:p>
            <a:pPr lvl="1"/>
            <a:r>
              <a:rPr lang="en-US" dirty="0"/>
              <a:t>Enables you to scale the performance of your machine learning environment </a:t>
            </a:r>
          </a:p>
          <a:p>
            <a:pPr lvl="1"/>
            <a:r>
              <a:rPr lang="en-US" dirty="0"/>
              <a:t>Divides up tasks among multiple processors</a:t>
            </a:r>
          </a:p>
          <a:p>
            <a:pPr lvl="1"/>
            <a:r>
              <a:rPr lang="en-US" dirty="0"/>
              <a:t>Involves setting up hardware with:</a:t>
            </a:r>
          </a:p>
          <a:p>
            <a:pPr lvl="2"/>
            <a:r>
              <a:rPr lang="en-US" dirty="0"/>
              <a:t>More processors and memory</a:t>
            </a:r>
          </a:p>
          <a:p>
            <a:pPr lvl="2"/>
            <a:r>
              <a:rPr lang="en-US" dirty="0"/>
              <a:t>The right software and configuration to support them</a:t>
            </a:r>
          </a:p>
          <a:p>
            <a:pPr lvl="2"/>
            <a:r>
              <a:rPr lang="en-US" dirty="0"/>
              <a:t>Using machine learning algorithms that can divide sub-tasks among multiple processors</a:t>
            </a:r>
          </a:p>
          <a:p>
            <a:pPr lvl="1"/>
            <a:r>
              <a:rPr lang="en-US" dirty="0"/>
              <a:t>Can significantly reduce the time needed to run a training algorithm</a:t>
            </a:r>
          </a:p>
          <a:p>
            <a:pPr lvl="1"/>
            <a:r>
              <a:rPr lang="en-US" dirty="0"/>
              <a:t>Makes it more practical to:</a:t>
            </a:r>
          </a:p>
          <a:p>
            <a:pPr lvl="2"/>
            <a:r>
              <a:rPr lang="en-US" dirty="0"/>
              <a:t>Experiment with multiple models</a:t>
            </a:r>
          </a:p>
          <a:p>
            <a:pPr lvl="2"/>
            <a:r>
              <a:rPr lang="en-US" dirty="0"/>
              <a:t>Retrain models on fresh data more frequently</a:t>
            </a:r>
          </a:p>
          <a:p>
            <a:pPr lvl="2"/>
            <a:r>
              <a:rPr lang="en-US" dirty="0"/>
              <a:t>Accurately fine-tune your models to attain higher performance in less time</a:t>
            </a:r>
          </a:p>
          <a:p>
            <a:pPr lvl="1"/>
            <a:r>
              <a:rPr lang="en-US" dirty="0"/>
              <a:t>Can be done to some extent by adding more processors to a single computer</a:t>
            </a:r>
          </a:p>
          <a:p>
            <a:r>
              <a:rPr lang="en-US" dirty="0"/>
              <a:t>When scaling by relatively small amounts, a single computer may be faster than using multiple computers since it avoids delays introduced by networking.</a:t>
            </a:r>
          </a:p>
          <a:p>
            <a:r>
              <a:rPr lang="en-US" dirty="0"/>
              <a:t>For massive scaling, multiple machines may be needed.</a:t>
            </a:r>
          </a:p>
        </p:txBody>
      </p:sp>
      <p:sp>
        <p:nvSpPr>
          <p:cNvPr id="4" name="Title 3">
            <a:extLst>
              <a:ext uri="{FF2B5EF4-FFF2-40B4-BE49-F238E27FC236}">
                <a16:creationId xmlns:a16="http://schemas.microsoft.com/office/drawing/2014/main" id="{7733FCFF-2BB7-4BDC-B210-B7694EAEA94C}"/>
              </a:ext>
            </a:extLst>
          </p:cNvPr>
          <p:cNvSpPr>
            <a:spLocks noGrp="1"/>
          </p:cNvSpPr>
          <p:nvPr>
            <p:ph type="title"/>
          </p:nvPr>
        </p:nvSpPr>
        <p:spPr/>
        <p:txBody>
          <a:bodyPr/>
          <a:lstStyle/>
          <a:p>
            <a:r>
              <a:rPr lang="en-US" dirty="0"/>
              <a:t>Hardware Requirements</a:t>
            </a:r>
          </a:p>
        </p:txBody>
      </p:sp>
      <p:grpSp>
        <p:nvGrpSpPr>
          <p:cNvPr id="5" name="Group 4">
            <a:extLst>
              <a:ext uri="{FF2B5EF4-FFF2-40B4-BE49-F238E27FC236}">
                <a16:creationId xmlns:a16="http://schemas.microsoft.com/office/drawing/2014/main" id="{A3B54ACE-83A8-4EC9-8E4E-C35F89670349}"/>
              </a:ext>
            </a:extLst>
          </p:cNvPr>
          <p:cNvGrpSpPr/>
          <p:nvPr/>
        </p:nvGrpSpPr>
        <p:grpSpPr>
          <a:xfrm>
            <a:off x="267875" y="1362435"/>
            <a:ext cx="748390" cy="5083035"/>
            <a:chOff x="189816" y="1362435"/>
            <a:chExt cx="748390" cy="5083035"/>
          </a:xfrm>
        </p:grpSpPr>
        <p:pic>
          <p:nvPicPr>
            <p:cNvPr id="15" name="Picture 14">
              <a:extLst>
                <a:ext uri="{FF2B5EF4-FFF2-40B4-BE49-F238E27FC236}">
                  <a16:creationId xmlns:a16="http://schemas.microsoft.com/office/drawing/2014/main" id="{D75BF008-DA79-4044-A4B6-EAF77C34C536}"/>
                </a:ext>
              </a:extLst>
            </p:cNvPr>
            <p:cNvPicPr>
              <a:picLocks noChangeAspect="1"/>
            </p:cNvPicPr>
            <p:nvPr/>
          </p:nvPicPr>
          <p:blipFill>
            <a:blip r:embed="rId2"/>
            <a:stretch>
              <a:fillRect/>
            </a:stretch>
          </p:blipFill>
          <p:spPr>
            <a:xfrm>
              <a:off x="189816" y="5183034"/>
              <a:ext cx="748390" cy="1262436"/>
            </a:xfrm>
            <a:prstGeom prst="rect">
              <a:avLst/>
            </a:prstGeom>
          </p:spPr>
        </p:pic>
        <p:pic>
          <p:nvPicPr>
            <p:cNvPr id="16" name="Picture 15">
              <a:extLst>
                <a:ext uri="{FF2B5EF4-FFF2-40B4-BE49-F238E27FC236}">
                  <a16:creationId xmlns:a16="http://schemas.microsoft.com/office/drawing/2014/main" id="{0F5A35F6-E966-40DF-8496-09A09983B6E1}"/>
                </a:ext>
              </a:extLst>
            </p:cNvPr>
            <p:cNvPicPr>
              <a:picLocks noChangeAspect="1"/>
            </p:cNvPicPr>
            <p:nvPr/>
          </p:nvPicPr>
          <p:blipFill>
            <a:blip r:embed="rId2"/>
            <a:stretch>
              <a:fillRect/>
            </a:stretch>
          </p:blipFill>
          <p:spPr>
            <a:xfrm>
              <a:off x="189816" y="3909501"/>
              <a:ext cx="748390" cy="1262436"/>
            </a:xfrm>
            <a:prstGeom prst="rect">
              <a:avLst/>
            </a:prstGeom>
          </p:spPr>
        </p:pic>
        <p:pic>
          <p:nvPicPr>
            <p:cNvPr id="17" name="Picture 16">
              <a:extLst>
                <a:ext uri="{FF2B5EF4-FFF2-40B4-BE49-F238E27FC236}">
                  <a16:creationId xmlns:a16="http://schemas.microsoft.com/office/drawing/2014/main" id="{3EA2C904-3B13-4123-B690-DE699ACC568F}"/>
                </a:ext>
              </a:extLst>
            </p:cNvPr>
            <p:cNvPicPr>
              <a:picLocks noChangeAspect="1"/>
            </p:cNvPicPr>
            <p:nvPr/>
          </p:nvPicPr>
          <p:blipFill>
            <a:blip r:embed="rId2"/>
            <a:stretch>
              <a:fillRect/>
            </a:stretch>
          </p:blipFill>
          <p:spPr>
            <a:xfrm>
              <a:off x="189816" y="2635968"/>
              <a:ext cx="748390" cy="1262436"/>
            </a:xfrm>
            <a:prstGeom prst="rect">
              <a:avLst/>
            </a:prstGeom>
          </p:spPr>
        </p:pic>
        <p:pic>
          <p:nvPicPr>
            <p:cNvPr id="18" name="Picture 17">
              <a:extLst>
                <a:ext uri="{FF2B5EF4-FFF2-40B4-BE49-F238E27FC236}">
                  <a16:creationId xmlns:a16="http://schemas.microsoft.com/office/drawing/2014/main" id="{FE1EB8C8-A2C5-4D1C-8765-72E6A827FD78}"/>
                </a:ext>
              </a:extLst>
            </p:cNvPr>
            <p:cNvPicPr>
              <a:picLocks noChangeAspect="1"/>
            </p:cNvPicPr>
            <p:nvPr/>
          </p:nvPicPr>
          <p:blipFill>
            <a:blip r:embed="rId2"/>
            <a:stretch>
              <a:fillRect/>
            </a:stretch>
          </p:blipFill>
          <p:spPr>
            <a:xfrm>
              <a:off x="189816" y="1362435"/>
              <a:ext cx="748390" cy="1262436"/>
            </a:xfrm>
            <a:prstGeom prst="rect">
              <a:avLst/>
            </a:prstGeom>
          </p:spPr>
        </p:pic>
      </p:grpSp>
    </p:spTree>
    <p:extLst>
      <p:ext uri="{BB962C8B-B14F-4D97-AF65-F5344CB8AC3E}">
        <p14:creationId xmlns:p14="http://schemas.microsoft.com/office/powerpoint/2010/main" val="481638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EB8EC9-82AD-46D5-B9E3-5A543C866480}"/>
              </a:ext>
            </a:extLst>
          </p:cNvPr>
          <p:cNvSpPr>
            <a:spLocks noGrp="1"/>
          </p:cNvSpPr>
          <p:nvPr>
            <p:ph type="sldNum" sz="quarter" idx="12"/>
          </p:nvPr>
        </p:nvSpPr>
        <p:spPr/>
        <p:txBody>
          <a:bodyPr/>
          <a:lstStyle/>
          <a:p>
            <a:fld id="{A8160BDD-7155-D744-B749-9730458604AD}" type="slidenum">
              <a:rPr lang="en-US" smtClean="0"/>
              <a:pPr/>
              <a:t>37</a:t>
            </a:fld>
            <a:endParaRPr lang="en-US" dirty="0"/>
          </a:p>
        </p:txBody>
      </p:sp>
      <p:sp>
        <p:nvSpPr>
          <p:cNvPr id="24" name="Content Placeholder 23">
            <a:extLst>
              <a:ext uri="{FF2B5EF4-FFF2-40B4-BE49-F238E27FC236}">
                <a16:creationId xmlns:a16="http://schemas.microsoft.com/office/drawing/2014/main" id="{B5FC4498-7CEE-4FA9-99F4-C391973258B6}"/>
              </a:ext>
            </a:extLst>
          </p:cNvPr>
          <p:cNvSpPr>
            <a:spLocks noGrp="1"/>
          </p:cNvSpPr>
          <p:nvPr>
            <p:ph idx="1"/>
          </p:nvPr>
        </p:nvSpPr>
        <p:spPr>
          <a:xfrm>
            <a:off x="266226" y="3751910"/>
            <a:ext cx="7417463" cy="1686096"/>
          </a:xfrm>
        </p:spPr>
        <p:txBody>
          <a:bodyPr/>
          <a:lstStyle/>
          <a:p>
            <a:pPr marL="0" indent="0">
              <a:buNone/>
            </a:pPr>
            <a:r>
              <a:rPr lang="en-US" b="1" dirty="0"/>
              <a:t>CPUs</a:t>
            </a:r>
          </a:p>
          <a:p>
            <a:r>
              <a:rPr lang="en-US" dirty="0"/>
              <a:t>Central processing units</a:t>
            </a:r>
          </a:p>
          <a:p>
            <a:r>
              <a:rPr lang="en-US" dirty="0"/>
              <a:t>Typically used as the main processor in personal computers and servers </a:t>
            </a:r>
          </a:p>
          <a:p>
            <a:r>
              <a:rPr lang="en-US" dirty="0"/>
              <a:t>Optimized for processing small amounts of memory quickly</a:t>
            </a:r>
          </a:p>
          <a:p>
            <a:endParaRPr lang="en-US" dirty="0"/>
          </a:p>
        </p:txBody>
      </p:sp>
      <p:sp>
        <p:nvSpPr>
          <p:cNvPr id="4" name="Title 3">
            <a:extLst>
              <a:ext uri="{FF2B5EF4-FFF2-40B4-BE49-F238E27FC236}">
                <a16:creationId xmlns:a16="http://schemas.microsoft.com/office/drawing/2014/main" id="{D23194FA-3799-48D4-9A49-E22AA562D042}"/>
              </a:ext>
            </a:extLst>
          </p:cNvPr>
          <p:cNvSpPr>
            <a:spLocks noGrp="1"/>
          </p:cNvSpPr>
          <p:nvPr>
            <p:ph type="title"/>
          </p:nvPr>
        </p:nvSpPr>
        <p:spPr/>
        <p:txBody>
          <a:bodyPr/>
          <a:lstStyle/>
          <a:p>
            <a:r>
              <a:rPr lang="en-US" dirty="0"/>
              <a:t>GPUs vs. CPUs</a:t>
            </a:r>
          </a:p>
        </p:txBody>
      </p:sp>
      <p:sp>
        <p:nvSpPr>
          <p:cNvPr id="27" name="Oval 26">
            <a:extLst>
              <a:ext uri="{FF2B5EF4-FFF2-40B4-BE49-F238E27FC236}">
                <a16:creationId xmlns:a16="http://schemas.microsoft.com/office/drawing/2014/main" id="{0C73679A-5FCE-4BBC-A377-0AB4ECB77BEF}"/>
              </a:ext>
            </a:extLst>
          </p:cNvPr>
          <p:cNvSpPr/>
          <p:nvPr/>
        </p:nvSpPr>
        <p:spPr>
          <a:xfrm rot="20881912">
            <a:off x="300920" y="2124321"/>
            <a:ext cx="3601451" cy="1298554"/>
          </a:xfrm>
          <a:prstGeom prst="ellipse">
            <a:avLst/>
          </a:prstGeom>
          <a:gradFill flip="none" rotWithShape="1">
            <a:gsLst>
              <a:gs pos="0">
                <a:schemeClr val="tx1">
                  <a:lumMod val="50000"/>
                  <a:lumOff val="50000"/>
                </a:schemeClr>
              </a:gs>
              <a:gs pos="100000">
                <a:schemeClr val="bg1"/>
              </a:gs>
            </a:gsLst>
            <a:lin ang="4800000" scaled="0"/>
            <a:tileRect/>
          </a:gradFill>
          <a:ln w="28575" cap="flat" cmpd="sng" algn="ctr">
            <a:noFill/>
            <a:prstDash val="solid"/>
          </a:ln>
          <a:effectLst/>
        </p:spPr>
        <p:txBody>
          <a:bodyPr rtlCol="0" anchor="ctr"/>
          <a:lstStyle/>
          <a:p>
            <a:pPr algn="ctr" defTabSz="914400"/>
            <a:endParaRPr lang="en-US" sz="1100" kern="0" dirty="0">
              <a:solidFill>
                <a:srgbClr val="FF0000"/>
              </a:solidFill>
              <a:latin typeface="Arial"/>
            </a:endParaRPr>
          </a:p>
        </p:txBody>
      </p:sp>
      <p:pic>
        <p:nvPicPr>
          <p:cNvPr id="20" name="Picture 19">
            <a:extLst>
              <a:ext uri="{FF2B5EF4-FFF2-40B4-BE49-F238E27FC236}">
                <a16:creationId xmlns:a16="http://schemas.microsoft.com/office/drawing/2014/main" id="{F96E52D5-D57B-48BF-A89B-41DB046DB5B9}"/>
              </a:ext>
            </a:extLst>
          </p:cNvPr>
          <p:cNvPicPr>
            <a:picLocks noChangeAspect="1"/>
          </p:cNvPicPr>
          <p:nvPr/>
        </p:nvPicPr>
        <p:blipFill>
          <a:blip r:embed="rId2"/>
          <a:stretch>
            <a:fillRect/>
          </a:stretch>
        </p:blipFill>
        <p:spPr>
          <a:xfrm>
            <a:off x="256221" y="1192233"/>
            <a:ext cx="3573745" cy="2129291"/>
          </a:xfrm>
          <a:prstGeom prst="rect">
            <a:avLst/>
          </a:prstGeom>
          <a:effectLst>
            <a:outerShdw blurRad="50800" dist="38100" dir="11760000" algn="tr" rotWithShape="0">
              <a:prstClr val="black">
                <a:alpha val="68000"/>
              </a:prstClr>
            </a:outerShdw>
          </a:effectLst>
        </p:spPr>
      </p:pic>
      <p:sp>
        <p:nvSpPr>
          <p:cNvPr id="25" name="Content Placeholder 23">
            <a:extLst>
              <a:ext uri="{FF2B5EF4-FFF2-40B4-BE49-F238E27FC236}">
                <a16:creationId xmlns:a16="http://schemas.microsoft.com/office/drawing/2014/main" id="{801053F8-5CDD-4D37-9513-484B40BC5469}"/>
              </a:ext>
            </a:extLst>
          </p:cNvPr>
          <p:cNvSpPr txBox="1">
            <a:spLocks/>
          </p:cNvSpPr>
          <p:nvPr/>
        </p:nvSpPr>
        <p:spPr>
          <a:xfrm>
            <a:off x="4145279" y="1133118"/>
            <a:ext cx="4930481" cy="3367484"/>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GPUs</a:t>
            </a:r>
          </a:p>
          <a:p>
            <a:r>
              <a:rPr lang="en-US" dirty="0"/>
              <a:t>Graphics processing units</a:t>
            </a:r>
          </a:p>
          <a:p>
            <a:r>
              <a:rPr lang="en-US" dirty="0"/>
              <a:t>Typically used as the core component in graphics adapters</a:t>
            </a:r>
          </a:p>
          <a:p>
            <a:r>
              <a:rPr lang="en-US" dirty="0"/>
              <a:t>Optimized for processing large amounts of memory at one time – suitable for:</a:t>
            </a:r>
          </a:p>
          <a:p>
            <a:pPr lvl="1"/>
            <a:r>
              <a:rPr lang="en-US" dirty="0"/>
              <a:t>Processing video</a:t>
            </a:r>
          </a:p>
          <a:p>
            <a:pPr lvl="1"/>
            <a:r>
              <a:rPr lang="en-US" dirty="0"/>
              <a:t>Deep learning matrix operations</a:t>
            </a:r>
          </a:p>
        </p:txBody>
      </p:sp>
      <p:sp>
        <p:nvSpPr>
          <p:cNvPr id="26" name="Content Placeholder 23">
            <a:extLst>
              <a:ext uri="{FF2B5EF4-FFF2-40B4-BE49-F238E27FC236}">
                <a16:creationId xmlns:a16="http://schemas.microsoft.com/office/drawing/2014/main" id="{F231683F-E6F7-479F-A505-AFEF574A5420}"/>
              </a:ext>
            </a:extLst>
          </p:cNvPr>
          <p:cNvSpPr txBox="1">
            <a:spLocks/>
          </p:cNvSpPr>
          <p:nvPr/>
        </p:nvSpPr>
        <p:spPr>
          <a:xfrm>
            <a:off x="197987" y="3899105"/>
            <a:ext cx="8877774" cy="1310252"/>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28" name="Oval 27">
            <a:extLst>
              <a:ext uri="{FF2B5EF4-FFF2-40B4-BE49-F238E27FC236}">
                <a16:creationId xmlns:a16="http://schemas.microsoft.com/office/drawing/2014/main" id="{2EACE96E-B7E5-4850-BCFC-2FC5CC591D00}"/>
              </a:ext>
            </a:extLst>
          </p:cNvPr>
          <p:cNvSpPr/>
          <p:nvPr/>
        </p:nvSpPr>
        <p:spPr>
          <a:xfrm rot="20881912">
            <a:off x="6427638" y="5744587"/>
            <a:ext cx="2525043" cy="764967"/>
          </a:xfrm>
          <a:prstGeom prst="ellipse">
            <a:avLst/>
          </a:prstGeom>
          <a:gradFill flip="none" rotWithShape="1">
            <a:gsLst>
              <a:gs pos="0">
                <a:schemeClr val="tx1">
                  <a:lumMod val="50000"/>
                  <a:lumOff val="50000"/>
                </a:schemeClr>
              </a:gs>
              <a:gs pos="100000">
                <a:schemeClr val="bg1"/>
              </a:gs>
            </a:gsLst>
            <a:lin ang="4800000" scaled="0"/>
            <a:tileRect/>
          </a:gradFill>
          <a:ln w="28575" cap="flat" cmpd="sng" algn="ctr">
            <a:noFill/>
            <a:prstDash val="solid"/>
          </a:ln>
          <a:effectLst/>
        </p:spPr>
        <p:txBody>
          <a:bodyPr rtlCol="0" anchor="ctr"/>
          <a:lstStyle/>
          <a:p>
            <a:pPr algn="ctr" defTabSz="914400"/>
            <a:endParaRPr lang="en-US" sz="1100" kern="0" dirty="0">
              <a:solidFill>
                <a:srgbClr val="FF0000"/>
              </a:solidFill>
              <a:latin typeface="Arial"/>
            </a:endParaRPr>
          </a:p>
        </p:txBody>
      </p:sp>
      <p:pic>
        <p:nvPicPr>
          <p:cNvPr id="21" name="Picture 20">
            <a:extLst>
              <a:ext uri="{FF2B5EF4-FFF2-40B4-BE49-F238E27FC236}">
                <a16:creationId xmlns:a16="http://schemas.microsoft.com/office/drawing/2014/main" id="{98003A5F-C299-42BC-BF94-24D9600735B6}"/>
              </a:ext>
            </a:extLst>
          </p:cNvPr>
          <p:cNvPicPr>
            <a:picLocks noChangeAspect="1"/>
          </p:cNvPicPr>
          <p:nvPr/>
        </p:nvPicPr>
        <p:blipFill>
          <a:blip r:embed="rId3"/>
          <a:stretch>
            <a:fillRect/>
          </a:stretch>
        </p:blipFill>
        <p:spPr>
          <a:xfrm>
            <a:off x="6111415" y="5270304"/>
            <a:ext cx="2628787" cy="1184803"/>
          </a:xfrm>
          <a:prstGeom prst="rect">
            <a:avLst/>
          </a:prstGeom>
        </p:spPr>
      </p:pic>
    </p:spTree>
    <p:extLst>
      <p:ext uri="{BB962C8B-B14F-4D97-AF65-F5344CB8AC3E}">
        <p14:creationId xmlns:p14="http://schemas.microsoft.com/office/powerpoint/2010/main" val="3229302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C170E7-5EDD-4E8F-B888-4FD0EAC2975A}"/>
              </a:ext>
            </a:extLst>
          </p:cNvPr>
          <p:cNvSpPr>
            <a:spLocks noGrp="1"/>
          </p:cNvSpPr>
          <p:nvPr>
            <p:ph type="sldNum" sz="quarter" idx="12"/>
          </p:nvPr>
        </p:nvSpPr>
        <p:spPr/>
        <p:txBody>
          <a:bodyPr/>
          <a:lstStyle/>
          <a:p>
            <a:fld id="{A8160BDD-7155-D744-B749-9730458604AD}" type="slidenum">
              <a:rPr lang="en-US" smtClean="0"/>
              <a:pPr/>
              <a:t>38</a:t>
            </a:fld>
            <a:endParaRPr lang="en-US" dirty="0"/>
          </a:p>
        </p:txBody>
      </p:sp>
      <p:sp>
        <p:nvSpPr>
          <p:cNvPr id="3" name="Content Placeholder 2">
            <a:extLst>
              <a:ext uri="{FF2B5EF4-FFF2-40B4-BE49-F238E27FC236}">
                <a16:creationId xmlns:a16="http://schemas.microsoft.com/office/drawing/2014/main" id="{22F6EA75-3FA6-42A0-877C-5860E1EFD303}"/>
              </a:ext>
            </a:extLst>
          </p:cNvPr>
          <p:cNvSpPr>
            <a:spLocks noGrp="1"/>
          </p:cNvSpPr>
          <p:nvPr>
            <p:ph idx="1"/>
          </p:nvPr>
        </p:nvSpPr>
        <p:spPr/>
        <p:txBody>
          <a:bodyPr/>
          <a:lstStyle/>
          <a:p>
            <a:r>
              <a:rPr lang="en-US" dirty="0"/>
              <a:t>Not every GPU will work for a particular task.</a:t>
            </a:r>
          </a:p>
          <a:p>
            <a:r>
              <a:rPr lang="en-US" dirty="0"/>
              <a:t>GPUs must be specifically supported by the algorithms you are using. </a:t>
            </a:r>
          </a:p>
          <a:p>
            <a:r>
              <a:rPr lang="en-US" dirty="0"/>
              <a:t>Nvidia GPUs </a:t>
            </a:r>
          </a:p>
          <a:p>
            <a:pPr lvl="1"/>
            <a:r>
              <a:rPr lang="en-US" dirty="0"/>
              <a:t>Currently dominate deep learning </a:t>
            </a:r>
          </a:p>
          <a:p>
            <a:pPr lvl="1"/>
            <a:r>
              <a:rPr lang="en-US" dirty="0"/>
              <a:t>Supported through CUDA (Compute Unified Device Architecture):</a:t>
            </a:r>
          </a:p>
          <a:p>
            <a:pPr lvl="2"/>
            <a:r>
              <a:rPr lang="en-US" dirty="0"/>
              <a:t>Works with all Nvidia GPUs from the G8x series onwards, including GeForce, Quadro, and Tesla</a:t>
            </a:r>
          </a:p>
          <a:p>
            <a:pPr lvl="2"/>
            <a:r>
              <a:rPr lang="en-US" dirty="0"/>
              <a:t>Compatible with most standard operating systems</a:t>
            </a:r>
          </a:p>
          <a:p>
            <a:pPr lvl="2"/>
            <a:r>
              <a:rPr lang="en-US" dirty="0"/>
              <a:t>Provides good support across Nvidia's own GPUs</a:t>
            </a:r>
          </a:p>
          <a:p>
            <a:pPr lvl="2"/>
            <a:r>
              <a:rPr lang="en-US" dirty="0"/>
              <a:t>Does not support GPUs by other vendors (such as AMD)</a:t>
            </a:r>
          </a:p>
          <a:p>
            <a:r>
              <a:rPr lang="en-US" dirty="0"/>
              <a:t>AMD GPUs</a:t>
            </a:r>
          </a:p>
          <a:p>
            <a:pPr lvl="1"/>
            <a:r>
              <a:rPr lang="en-US" dirty="0"/>
              <a:t>Do not yet have the same support for deep learning as Nvidia</a:t>
            </a:r>
          </a:p>
          <a:p>
            <a:pPr lvl="1"/>
            <a:r>
              <a:rPr lang="en-US" dirty="0"/>
              <a:t>Supported through AMD’s new high performance computing platform, called ROCm (</a:t>
            </a:r>
            <a:r>
              <a:rPr lang="en-US" b="1" dirty="0"/>
              <a:t>R</a:t>
            </a:r>
            <a:r>
              <a:rPr lang="en-US" dirty="0"/>
              <a:t>adeon </a:t>
            </a:r>
            <a:r>
              <a:rPr lang="en-US" b="1" dirty="0"/>
              <a:t>O</a:t>
            </a:r>
            <a:r>
              <a:rPr lang="en-US" dirty="0"/>
              <a:t>pen </a:t>
            </a:r>
            <a:r>
              <a:rPr lang="en-US" b="1" dirty="0"/>
              <a:t>C</a:t>
            </a:r>
            <a:r>
              <a:rPr lang="en-US" dirty="0"/>
              <a:t>ompute platfor</a:t>
            </a:r>
            <a:r>
              <a:rPr lang="en-US" b="1" dirty="0"/>
              <a:t>m</a:t>
            </a:r>
            <a:r>
              <a:rPr lang="en-US" dirty="0"/>
              <a:t>):</a:t>
            </a:r>
          </a:p>
          <a:p>
            <a:pPr lvl="2"/>
            <a:r>
              <a:rPr lang="en-US" dirty="0"/>
              <a:t>Provides a common, open-source environment that can interface not only with AMD GPUs, but also Nvidia (through CUDA)</a:t>
            </a:r>
          </a:p>
          <a:p>
            <a:pPr lvl="2"/>
            <a:r>
              <a:rPr lang="en-US" dirty="0"/>
              <a:t>Unifies NVIDIA and AMD GPUs under a common programming language</a:t>
            </a:r>
          </a:p>
          <a:p>
            <a:pPr lvl="2"/>
            <a:r>
              <a:rPr lang="en-US" dirty="0"/>
              <a:t>Is not yet supported by many programming frameworks</a:t>
            </a:r>
          </a:p>
        </p:txBody>
      </p:sp>
      <p:sp>
        <p:nvSpPr>
          <p:cNvPr id="4" name="Title 3">
            <a:extLst>
              <a:ext uri="{FF2B5EF4-FFF2-40B4-BE49-F238E27FC236}">
                <a16:creationId xmlns:a16="http://schemas.microsoft.com/office/drawing/2014/main" id="{4189077D-CAAF-4E8E-9A03-572919302B60}"/>
              </a:ext>
            </a:extLst>
          </p:cNvPr>
          <p:cNvSpPr>
            <a:spLocks noGrp="1"/>
          </p:cNvSpPr>
          <p:nvPr>
            <p:ph type="title"/>
          </p:nvPr>
        </p:nvSpPr>
        <p:spPr/>
        <p:txBody>
          <a:bodyPr/>
          <a:lstStyle/>
          <a:p>
            <a:r>
              <a:rPr lang="en-US" dirty="0"/>
              <a:t>GPU Platforms</a:t>
            </a:r>
          </a:p>
        </p:txBody>
      </p:sp>
    </p:spTree>
    <p:extLst>
      <p:ext uri="{BB962C8B-B14F-4D97-AF65-F5344CB8AC3E}">
        <p14:creationId xmlns:p14="http://schemas.microsoft.com/office/powerpoint/2010/main" val="2510630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E5E65D-3D4F-4C52-B9C4-EA6CBD4C1706}"/>
              </a:ext>
            </a:extLst>
          </p:cNvPr>
          <p:cNvSpPr>
            <a:spLocks noGrp="1"/>
          </p:cNvSpPr>
          <p:nvPr>
            <p:ph type="sldNum" sz="quarter" idx="12"/>
          </p:nvPr>
        </p:nvSpPr>
        <p:spPr/>
        <p:txBody>
          <a:bodyPr/>
          <a:lstStyle/>
          <a:p>
            <a:fld id="{A8160BDD-7155-D744-B749-9730458604AD}" type="slidenum">
              <a:rPr lang="en-US" smtClean="0"/>
              <a:pPr/>
              <a:t>39</a:t>
            </a:fld>
            <a:endParaRPr lang="en-US" dirty="0"/>
          </a:p>
        </p:txBody>
      </p:sp>
      <p:sp>
        <p:nvSpPr>
          <p:cNvPr id="3" name="Content Placeholder 2">
            <a:extLst>
              <a:ext uri="{FF2B5EF4-FFF2-40B4-BE49-F238E27FC236}">
                <a16:creationId xmlns:a16="http://schemas.microsoft.com/office/drawing/2014/main" id="{93720167-7E0F-4F38-8D1C-F58212BA5CC0}"/>
              </a:ext>
            </a:extLst>
          </p:cNvPr>
          <p:cNvSpPr>
            <a:spLocks noGrp="1"/>
          </p:cNvSpPr>
          <p:nvPr>
            <p:ph idx="1"/>
          </p:nvPr>
        </p:nvSpPr>
        <p:spPr/>
        <p:txBody>
          <a:bodyPr/>
          <a:lstStyle/>
          <a:p>
            <a:r>
              <a:rPr lang="en-US" dirty="0"/>
              <a:t>Such as Amazon AWS, Microsoft Azure, or Google TPU</a:t>
            </a:r>
          </a:p>
          <a:p>
            <a:r>
              <a:rPr lang="en-US" dirty="0"/>
              <a:t>Provide an alternative to purchasing GPU cards and setting up your own hardware</a:t>
            </a:r>
          </a:p>
          <a:p>
            <a:r>
              <a:rPr lang="en-US" dirty="0"/>
              <a:t>Virtual machine instances of GPUs</a:t>
            </a:r>
          </a:p>
          <a:p>
            <a:pPr lvl="1"/>
            <a:r>
              <a:rPr lang="en-US" dirty="0"/>
              <a:t>Enable you to easily scale up and scale down as needed</a:t>
            </a:r>
          </a:p>
          <a:p>
            <a:pPr lvl="1"/>
            <a:r>
              <a:rPr lang="en-US" dirty="0"/>
              <a:t>Can quickly rack up costs</a:t>
            </a:r>
          </a:p>
          <a:p>
            <a:r>
              <a:rPr lang="en-US" dirty="0"/>
              <a:t>GPUs running on your own local hardware</a:t>
            </a:r>
          </a:p>
          <a:p>
            <a:pPr lvl="1"/>
            <a:r>
              <a:rPr lang="en-US" dirty="0"/>
              <a:t>May be more cost-effective for small-scale experimentation, prototyping, and learning</a:t>
            </a:r>
          </a:p>
          <a:p>
            <a:r>
              <a:rPr lang="en-US" dirty="0"/>
              <a:t>Move your projects to cloud services only when you need to scale massively</a:t>
            </a:r>
          </a:p>
          <a:p>
            <a:r>
              <a:rPr lang="en-US" dirty="0"/>
              <a:t>Google Tensor Processing Unit (TPU)</a:t>
            </a:r>
          </a:p>
          <a:p>
            <a:pPr lvl="1"/>
            <a:r>
              <a:rPr lang="en-US" dirty="0"/>
              <a:t>May be more cost-efficient than virtual machine GPUs for some projects</a:t>
            </a:r>
          </a:p>
          <a:p>
            <a:pPr lvl="1"/>
            <a:r>
              <a:rPr lang="en-US" dirty="0"/>
              <a:t>Set of specialized GPUs that have been packaged together specifically to support fast matrix operations</a:t>
            </a:r>
          </a:p>
          <a:p>
            <a:pPr lvl="1"/>
            <a:r>
              <a:rPr lang="en-US" dirty="0"/>
              <a:t>A single cloud TPU is equivalent to 4 GPUs, with a significant speed benefit over GPUs and potentially lower cost</a:t>
            </a:r>
          </a:p>
          <a:p>
            <a:pPr lvl="1"/>
            <a:r>
              <a:rPr lang="en-US" dirty="0"/>
              <a:t>More customized product than raw GPUs, so may not be quite as versatile or flexible</a:t>
            </a:r>
          </a:p>
          <a:p>
            <a:pPr lvl="1"/>
            <a:r>
              <a:rPr lang="en-US" dirty="0"/>
              <a:t>When more flexibility is needed, use cloud-hosted GPUs instead</a:t>
            </a:r>
          </a:p>
        </p:txBody>
      </p:sp>
      <p:sp>
        <p:nvSpPr>
          <p:cNvPr id="4" name="Title 3">
            <a:extLst>
              <a:ext uri="{FF2B5EF4-FFF2-40B4-BE49-F238E27FC236}">
                <a16:creationId xmlns:a16="http://schemas.microsoft.com/office/drawing/2014/main" id="{3302F269-3165-4A77-86D8-335E0AD7BE47}"/>
              </a:ext>
            </a:extLst>
          </p:cNvPr>
          <p:cNvSpPr>
            <a:spLocks noGrp="1"/>
          </p:cNvSpPr>
          <p:nvPr>
            <p:ph type="title"/>
          </p:nvPr>
        </p:nvSpPr>
        <p:spPr/>
        <p:txBody>
          <a:bodyPr/>
          <a:lstStyle/>
          <a:p>
            <a:r>
              <a:rPr lang="en-US" dirty="0"/>
              <a:t>Cloud Platforms</a:t>
            </a:r>
          </a:p>
        </p:txBody>
      </p:sp>
    </p:spTree>
    <p:extLst>
      <p:ext uri="{BB962C8B-B14F-4D97-AF65-F5344CB8AC3E}">
        <p14:creationId xmlns:p14="http://schemas.microsoft.com/office/powerpoint/2010/main" val="99865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6703DF46-778F-4E94-A4AA-387D71BF4D4F}"/>
              </a:ext>
            </a:extLst>
          </p:cNvPr>
          <p:cNvCxnSpPr>
            <a:cxnSpLocks/>
          </p:cNvCxnSpPr>
          <p:nvPr/>
        </p:nvCxnSpPr>
        <p:spPr>
          <a:xfrm flipH="1" flipV="1">
            <a:off x="200157" y="1149927"/>
            <a:ext cx="4270098" cy="4558146"/>
          </a:xfrm>
          <a:prstGeom prst="straightConnector1">
            <a:avLst/>
          </a:prstGeom>
          <a:ln w="2540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A9FF024-8008-4973-B77F-D3D03F857F38}"/>
              </a:ext>
            </a:extLst>
          </p:cNvPr>
          <p:cNvCxnSpPr>
            <a:cxnSpLocks/>
          </p:cNvCxnSpPr>
          <p:nvPr/>
        </p:nvCxnSpPr>
        <p:spPr>
          <a:xfrm flipV="1">
            <a:off x="4470249" y="1149927"/>
            <a:ext cx="4270098" cy="4558146"/>
          </a:xfrm>
          <a:prstGeom prst="straightConnector1">
            <a:avLst/>
          </a:prstGeom>
          <a:ln w="2540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Rounded Corners 44">
            <a:extLst>
              <a:ext uri="{FF2B5EF4-FFF2-40B4-BE49-F238E27FC236}">
                <a16:creationId xmlns:a16="http://schemas.microsoft.com/office/drawing/2014/main" id="{69EE0209-5626-4EFD-A6E4-2EC10F737E09}"/>
              </a:ext>
            </a:extLst>
          </p:cNvPr>
          <p:cNvSpPr/>
          <p:nvPr/>
        </p:nvSpPr>
        <p:spPr>
          <a:xfrm>
            <a:off x="6018127" y="2048135"/>
            <a:ext cx="1915046" cy="2182053"/>
          </a:xfrm>
          <a:prstGeom prst="roundRect">
            <a:avLst>
              <a:gd name="adj" fmla="val 6543"/>
            </a:avLst>
          </a:prstGeom>
          <a:solidFill>
            <a:schemeClr val="bg1">
              <a:lumMod val="95000"/>
              <a:alpha val="94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6" name="Rectangle: Rounded Corners 45">
            <a:extLst>
              <a:ext uri="{FF2B5EF4-FFF2-40B4-BE49-F238E27FC236}">
                <a16:creationId xmlns:a16="http://schemas.microsoft.com/office/drawing/2014/main" id="{7FF21AF0-5280-49F5-99F6-D4679DF261AB}"/>
              </a:ext>
            </a:extLst>
          </p:cNvPr>
          <p:cNvSpPr/>
          <p:nvPr/>
        </p:nvSpPr>
        <p:spPr>
          <a:xfrm>
            <a:off x="1007325" y="2048135"/>
            <a:ext cx="1915046" cy="2182053"/>
          </a:xfrm>
          <a:prstGeom prst="roundRect">
            <a:avLst>
              <a:gd name="adj" fmla="val 6543"/>
            </a:avLst>
          </a:prstGeom>
          <a:solidFill>
            <a:schemeClr val="bg1">
              <a:lumMod val="95000"/>
              <a:alpha val="94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cxnSp>
        <p:nvCxnSpPr>
          <p:cNvPr id="15" name="Straight Arrow Connector 14">
            <a:extLst>
              <a:ext uri="{FF2B5EF4-FFF2-40B4-BE49-F238E27FC236}">
                <a16:creationId xmlns:a16="http://schemas.microsoft.com/office/drawing/2014/main" id="{EA37595B-5506-45C5-ACAC-A1B22CA2CD91}"/>
              </a:ext>
            </a:extLst>
          </p:cNvPr>
          <p:cNvCxnSpPr>
            <a:cxnSpLocks/>
          </p:cNvCxnSpPr>
          <p:nvPr/>
        </p:nvCxnSpPr>
        <p:spPr>
          <a:xfrm flipV="1">
            <a:off x="4470253" y="1092662"/>
            <a:ext cx="0" cy="4615411"/>
          </a:xfrm>
          <a:prstGeom prst="straightConnector1">
            <a:avLst/>
          </a:prstGeom>
          <a:ln w="2540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Rounded Corners 43">
            <a:extLst>
              <a:ext uri="{FF2B5EF4-FFF2-40B4-BE49-F238E27FC236}">
                <a16:creationId xmlns:a16="http://schemas.microsoft.com/office/drawing/2014/main" id="{58A596A6-5120-45C0-9E56-66D882D2841F}"/>
              </a:ext>
            </a:extLst>
          </p:cNvPr>
          <p:cNvSpPr/>
          <p:nvPr/>
        </p:nvSpPr>
        <p:spPr>
          <a:xfrm>
            <a:off x="3512726" y="2048135"/>
            <a:ext cx="1915046" cy="2182053"/>
          </a:xfrm>
          <a:prstGeom prst="roundRect">
            <a:avLst>
              <a:gd name="adj" fmla="val 6543"/>
            </a:avLst>
          </a:prstGeom>
          <a:solidFill>
            <a:schemeClr val="bg1">
              <a:lumMod val="95000"/>
              <a:alpha val="94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 name="Title 4">
            <a:extLst>
              <a:ext uri="{FF2B5EF4-FFF2-40B4-BE49-F238E27FC236}">
                <a16:creationId xmlns:a16="http://schemas.microsoft.com/office/drawing/2014/main" id="{31AB59C1-C9F0-46CF-8D51-40919B88AF36}"/>
              </a:ext>
            </a:extLst>
          </p:cNvPr>
          <p:cNvSpPr>
            <a:spLocks noGrp="1"/>
          </p:cNvSpPr>
          <p:nvPr>
            <p:ph type="title"/>
          </p:nvPr>
        </p:nvSpPr>
        <p:spPr/>
        <p:txBody>
          <a:bodyPr/>
          <a:lstStyle/>
          <a:p>
            <a:r>
              <a:rPr lang="en-US" dirty="0"/>
              <a:t>Big Data</a:t>
            </a:r>
          </a:p>
        </p:txBody>
      </p:sp>
      <p:sp>
        <p:nvSpPr>
          <p:cNvPr id="2" name="Slide Number Placeholder 1">
            <a:extLst>
              <a:ext uri="{FF2B5EF4-FFF2-40B4-BE49-F238E27FC236}">
                <a16:creationId xmlns:a16="http://schemas.microsoft.com/office/drawing/2014/main" id="{20C1B3A4-C4AD-425B-A543-CCBDACCFC387}"/>
              </a:ext>
            </a:extLst>
          </p:cNvPr>
          <p:cNvSpPr>
            <a:spLocks noGrp="1"/>
          </p:cNvSpPr>
          <p:nvPr>
            <p:ph type="sldNum" sz="quarter" idx="12"/>
          </p:nvPr>
        </p:nvSpPr>
        <p:spPr/>
        <p:txBody>
          <a:bodyPr/>
          <a:lstStyle/>
          <a:p>
            <a:fld id="{A8160BDD-7155-D744-B749-9730458604AD}" type="slidenum">
              <a:rPr lang="en-US" smtClean="0"/>
              <a:t>4</a:t>
            </a:fld>
            <a:endParaRPr lang="en-US" dirty="0"/>
          </a:p>
        </p:txBody>
      </p:sp>
      <p:pic>
        <p:nvPicPr>
          <p:cNvPr id="14" name="Picture 13" descr="Image result">
            <a:extLst>
              <a:ext uri="{FF2B5EF4-FFF2-40B4-BE49-F238E27FC236}">
                <a16:creationId xmlns:a16="http://schemas.microsoft.com/office/drawing/2014/main" id="{FA147610-659D-49D8-8F15-A932729368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9627" y="4464193"/>
            <a:ext cx="1784304" cy="197039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6D0EEAC-2BD2-47D2-B625-A04726032B62}"/>
              </a:ext>
            </a:extLst>
          </p:cNvPr>
          <p:cNvSpPr txBox="1"/>
          <p:nvPr/>
        </p:nvSpPr>
        <p:spPr>
          <a:xfrm>
            <a:off x="1317396" y="2149715"/>
            <a:ext cx="1463552" cy="1985159"/>
          </a:xfrm>
          <a:prstGeom prst="rect">
            <a:avLst/>
          </a:prstGeom>
          <a:noFill/>
        </p:spPr>
        <p:txBody>
          <a:bodyPr wrap="square" rtlCol="0">
            <a:spAutoFit/>
          </a:bodyPr>
          <a:lstStyle/>
          <a:p>
            <a:pPr lvl="0" defTabSz="914400">
              <a:spcBef>
                <a:spcPct val="50000"/>
              </a:spcBef>
              <a:defRPr/>
            </a:pPr>
            <a:r>
              <a:rPr lang="en-US" b="1" dirty="0">
                <a:solidFill>
                  <a:srgbClr val="00A0DD"/>
                </a:solidFill>
              </a:rPr>
              <a:t>Volume</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Petabytes</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Terabytes</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Gigabytes</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Megabytes</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Kilobytes</a:t>
            </a:r>
          </a:p>
        </p:txBody>
      </p:sp>
      <p:sp>
        <p:nvSpPr>
          <p:cNvPr id="35" name="TextBox 34">
            <a:extLst>
              <a:ext uri="{FF2B5EF4-FFF2-40B4-BE49-F238E27FC236}">
                <a16:creationId xmlns:a16="http://schemas.microsoft.com/office/drawing/2014/main" id="{25F6AA66-3008-42C7-B0BC-6AEBBB13665E}"/>
              </a:ext>
            </a:extLst>
          </p:cNvPr>
          <p:cNvSpPr txBox="1"/>
          <p:nvPr/>
        </p:nvSpPr>
        <p:spPr>
          <a:xfrm>
            <a:off x="3528422" y="2149715"/>
            <a:ext cx="1915046" cy="2308324"/>
          </a:xfrm>
          <a:prstGeom prst="rect">
            <a:avLst/>
          </a:prstGeom>
          <a:noFill/>
        </p:spPr>
        <p:txBody>
          <a:bodyPr wrap="square" rtlCol="0">
            <a:spAutoFit/>
          </a:bodyPr>
          <a:lstStyle/>
          <a:p>
            <a:pPr marL="111125" lvl="0" indent="65088" defTabSz="914400">
              <a:spcBef>
                <a:spcPct val="50000"/>
              </a:spcBef>
              <a:defRPr/>
            </a:pPr>
            <a:r>
              <a:rPr lang="en-US" b="1" dirty="0">
                <a:solidFill>
                  <a:srgbClr val="00A0DD"/>
                </a:solidFill>
              </a:rPr>
              <a:t>Variety</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Unstructured data</a:t>
            </a:r>
          </a:p>
          <a:p>
            <a:pPr marL="174625" indent="-174625" defTabSz="914400">
              <a:spcBef>
                <a:spcPct val="50000"/>
              </a:spcBef>
              <a:buFont typeface="Arial" panose="020B0604020202020204" pitchFamily="34" charset="0"/>
              <a:buChar char="•"/>
              <a:defRPr/>
            </a:pPr>
            <a:r>
              <a:rPr lang="en-US" sz="1400" b="1" kern="0" dirty="0">
                <a:solidFill>
                  <a:srgbClr val="000000"/>
                </a:solidFill>
                <a:cs typeface="Calibri"/>
              </a:rPr>
              <a:t>Audio, video</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Images</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Structured tables</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Simple data values</a:t>
            </a:r>
          </a:p>
          <a:p>
            <a:pPr marL="174625" lvl="0" indent="-174625" defTabSz="914400">
              <a:spcBef>
                <a:spcPct val="50000"/>
              </a:spcBef>
              <a:buFont typeface="Arial" panose="020B0604020202020204" pitchFamily="34" charset="0"/>
              <a:buChar char="•"/>
              <a:defRPr/>
            </a:pPr>
            <a:endParaRPr lang="en-US" sz="1400" b="1" kern="0" dirty="0">
              <a:solidFill>
                <a:srgbClr val="000000"/>
              </a:solidFill>
              <a:cs typeface="Calibri"/>
            </a:endParaRPr>
          </a:p>
        </p:txBody>
      </p:sp>
      <p:sp>
        <p:nvSpPr>
          <p:cNvPr id="36" name="TextBox 35">
            <a:extLst>
              <a:ext uri="{FF2B5EF4-FFF2-40B4-BE49-F238E27FC236}">
                <a16:creationId xmlns:a16="http://schemas.microsoft.com/office/drawing/2014/main" id="{0513149A-9557-42C9-941C-0D94D5A59EB8}"/>
              </a:ext>
            </a:extLst>
          </p:cNvPr>
          <p:cNvSpPr txBox="1"/>
          <p:nvPr/>
        </p:nvSpPr>
        <p:spPr>
          <a:xfrm>
            <a:off x="6263706" y="2149715"/>
            <a:ext cx="1455280" cy="1661993"/>
          </a:xfrm>
          <a:prstGeom prst="rect">
            <a:avLst/>
          </a:prstGeom>
          <a:noFill/>
        </p:spPr>
        <p:txBody>
          <a:bodyPr wrap="square" rtlCol="0">
            <a:spAutoFit/>
          </a:bodyPr>
          <a:lstStyle/>
          <a:p>
            <a:pPr lvl="0" defTabSz="914400">
              <a:spcBef>
                <a:spcPct val="50000"/>
              </a:spcBef>
              <a:defRPr/>
            </a:pPr>
            <a:r>
              <a:rPr lang="en-US" b="1" dirty="0">
                <a:solidFill>
                  <a:srgbClr val="00A0DD"/>
                </a:solidFill>
              </a:rPr>
              <a:t>Velocity</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Batch</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Periodic</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Near real time</a:t>
            </a:r>
          </a:p>
          <a:p>
            <a:pPr marL="174625" lvl="0" indent="-174625" defTabSz="914400">
              <a:spcBef>
                <a:spcPct val="50000"/>
              </a:spcBef>
              <a:buFont typeface="Arial" panose="020B0604020202020204" pitchFamily="34" charset="0"/>
              <a:buChar char="•"/>
              <a:defRPr/>
            </a:pPr>
            <a:r>
              <a:rPr lang="en-US" sz="1400" b="1" kern="0" dirty="0">
                <a:solidFill>
                  <a:srgbClr val="000000"/>
                </a:solidFill>
                <a:cs typeface="Calibri"/>
              </a:rPr>
              <a:t>Real time</a:t>
            </a:r>
          </a:p>
        </p:txBody>
      </p:sp>
      <p:sp>
        <p:nvSpPr>
          <p:cNvPr id="47" name="Text Box 307">
            <a:extLst>
              <a:ext uri="{FF2B5EF4-FFF2-40B4-BE49-F238E27FC236}">
                <a16:creationId xmlns:a16="http://schemas.microsoft.com/office/drawing/2014/main" id="{F276A8DE-62BC-4AE2-A53A-8492F6EB546C}"/>
              </a:ext>
            </a:extLst>
          </p:cNvPr>
          <p:cNvSpPr txBox="1">
            <a:spLocks noChangeArrowheads="1"/>
          </p:cNvSpPr>
          <p:nvPr/>
        </p:nvSpPr>
        <p:spPr bwMode="auto">
          <a:xfrm>
            <a:off x="3707347" y="4436630"/>
            <a:ext cx="1490662" cy="523220"/>
          </a:xfrm>
          <a:prstGeom prst="rect">
            <a:avLst/>
          </a:prstGeom>
          <a:noFill/>
          <a:ln>
            <a:noFill/>
          </a:ln>
          <a:scene3d>
            <a:camera prst="isometricBottomDown">
              <a:rot lat="3421331" lon="19627662" rev="19719319"/>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800" b="1" i="0" u="none" strike="noStrike" kern="0" cap="none" spc="0" normalizeH="0" baseline="0" noProof="0" dirty="0">
                <a:ln>
                  <a:noFill/>
                </a:ln>
                <a:solidFill>
                  <a:srgbClr val="000000">
                    <a:alpha val="30000"/>
                  </a:srgbClr>
                </a:solidFill>
                <a:effectLst/>
                <a:uLnTx/>
                <a:uFillTx/>
                <a:latin typeface="Calibri"/>
                <a:cs typeface="Calibri"/>
              </a:rPr>
              <a:t>Big Data</a:t>
            </a:r>
          </a:p>
        </p:txBody>
      </p:sp>
    </p:spTree>
    <p:extLst>
      <p:ext uri="{BB962C8B-B14F-4D97-AF65-F5344CB8AC3E}">
        <p14:creationId xmlns:p14="http://schemas.microsoft.com/office/powerpoint/2010/main" val="1744866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63A629-D5B3-4073-B02F-5784339CBB71}"/>
              </a:ext>
            </a:extLst>
          </p:cNvPr>
          <p:cNvSpPr>
            <a:spLocks noGrp="1"/>
          </p:cNvSpPr>
          <p:nvPr>
            <p:ph type="sldNum" sz="quarter" idx="12"/>
          </p:nvPr>
        </p:nvSpPr>
        <p:spPr/>
        <p:txBody>
          <a:bodyPr/>
          <a:lstStyle/>
          <a:p>
            <a:fld id="{A8160BDD-7155-D744-B749-9730458604AD}" type="slidenum">
              <a:rPr lang="en-US" smtClean="0"/>
              <a:pPr/>
              <a:t>40</a:t>
            </a:fld>
            <a:endParaRPr lang="en-US" dirty="0"/>
          </a:p>
        </p:txBody>
      </p:sp>
      <p:sp>
        <p:nvSpPr>
          <p:cNvPr id="3" name="Content Placeholder 2">
            <a:extLst>
              <a:ext uri="{FF2B5EF4-FFF2-40B4-BE49-F238E27FC236}">
                <a16:creationId xmlns:a16="http://schemas.microsoft.com/office/drawing/2014/main" id="{F9B949D7-245D-41DB-907B-E30F2E8E3A27}"/>
              </a:ext>
            </a:extLst>
          </p:cNvPr>
          <p:cNvSpPr>
            <a:spLocks noGrp="1"/>
          </p:cNvSpPr>
          <p:nvPr>
            <p:ph idx="1"/>
          </p:nvPr>
        </p:nvSpPr>
        <p:spPr/>
        <p:txBody>
          <a:bodyPr/>
          <a:lstStyle/>
          <a:p>
            <a:r>
              <a:rPr lang="en-US" dirty="0"/>
              <a:t>Tools in the machine learning stack</a:t>
            </a:r>
          </a:p>
          <a:p>
            <a:pPr lvl="1"/>
            <a:r>
              <a:rPr lang="en-US" dirty="0"/>
              <a:t>Platform</a:t>
            </a:r>
          </a:p>
          <a:p>
            <a:pPr lvl="1"/>
            <a:r>
              <a:rPr lang="en-US" dirty="0"/>
              <a:t>Core Machine Learning Capabilities</a:t>
            </a:r>
          </a:p>
          <a:p>
            <a:pPr lvl="1"/>
            <a:r>
              <a:rPr lang="en-US" dirty="0"/>
              <a:t>Libraries, Modules, or Plug-ins</a:t>
            </a:r>
          </a:p>
          <a:p>
            <a:pPr lvl="1"/>
            <a:r>
              <a:rPr lang="en-US" dirty="0"/>
              <a:t>Integrate Peripheral Tools</a:t>
            </a:r>
          </a:p>
          <a:p>
            <a:r>
              <a:rPr lang="en-US" dirty="0"/>
              <a:t>To save considerable time setting up and integrating a development environment, consider starting with a distribution such as Anaconda, which bundles many of these components.</a:t>
            </a:r>
          </a:p>
        </p:txBody>
      </p:sp>
      <p:sp>
        <p:nvSpPr>
          <p:cNvPr id="4" name="Title 3">
            <a:extLst>
              <a:ext uri="{FF2B5EF4-FFF2-40B4-BE49-F238E27FC236}">
                <a16:creationId xmlns:a16="http://schemas.microsoft.com/office/drawing/2014/main" id="{20F42A8C-87F1-4128-B731-63D97659C004}"/>
              </a:ext>
            </a:extLst>
          </p:cNvPr>
          <p:cNvSpPr>
            <a:spLocks noGrp="1"/>
          </p:cNvSpPr>
          <p:nvPr>
            <p:ph type="title"/>
          </p:nvPr>
        </p:nvSpPr>
        <p:spPr/>
        <p:txBody>
          <a:bodyPr/>
          <a:lstStyle/>
          <a:p>
            <a:r>
              <a:rPr lang="en-US" dirty="0"/>
              <a:t>Assemble a Machine Learning Toolset</a:t>
            </a:r>
          </a:p>
        </p:txBody>
      </p:sp>
      <p:pic>
        <p:nvPicPr>
          <p:cNvPr id="5" name="Picture 4" descr="Image result for checklist png">
            <a:extLst>
              <a:ext uri="{FF2B5EF4-FFF2-40B4-BE49-F238E27FC236}">
                <a16:creationId xmlns:a16="http://schemas.microsoft.com/office/drawing/2014/main" id="{DE0E7754-BAA7-43C6-B6A6-192160AB4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528659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41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63A629-D5B3-4073-B02F-5784339CBB71}"/>
              </a:ext>
            </a:extLst>
          </p:cNvPr>
          <p:cNvSpPr>
            <a:spLocks noGrp="1"/>
          </p:cNvSpPr>
          <p:nvPr>
            <p:ph type="sldNum" sz="quarter" idx="12"/>
          </p:nvPr>
        </p:nvSpPr>
        <p:spPr/>
        <p:txBody>
          <a:bodyPr/>
          <a:lstStyle/>
          <a:p>
            <a:fld id="{A8160BDD-7155-D744-B749-9730458604AD}" type="slidenum">
              <a:rPr lang="en-US" smtClean="0"/>
              <a:pPr/>
              <a:t>41</a:t>
            </a:fld>
            <a:endParaRPr lang="en-US" dirty="0"/>
          </a:p>
        </p:txBody>
      </p:sp>
      <p:sp>
        <p:nvSpPr>
          <p:cNvPr id="3" name="Content Placeholder 2">
            <a:extLst>
              <a:ext uri="{FF2B5EF4-FFF2-40B4-BE49-F238E27FC236}">
                <a16:creationId xmlns:a16="http://schemas.microsoft.com/office/drawing/2014/main" id="{F9B949D7-245D-41DB-907B-E30F2E8E3A27}"/>
              </a:ext>
            </a:extLst>
          </p:cNvPr>
          <p:cNvSpPr>
            <a:spLocks noGrp="1"/>
          </p:cNvSpPr>
          <p:nvPr>
            <p:ph idx="1"/>
          </p:nvPr>
        </p:nvSpPr>
        <p:spPr/>
        <p:txBody>
          <a:bodyPr/>
          <a:lstStyle/>
          <a:p>
            <a:pPr marL="0" indent="0">
              <a:buNone/>
            </a:pPr>
            <a:r>
              <a:rPr lang="en-US" dirty="0"/>
              <a:t>For experimentation, prototyping, and learning: </a:t>
            </a:r>
          </a:p>
          <a:p>
            <a:r>
              <a:rPr lang="en-US" dirty="0"/>
              <a:t>Use a small number of local GPUs since the costs of cloud-based GPUs can add up quickly.</a:t>
            </a:r>
          </a:p>
          <a:p>
            <a:pPr marL="0" indent="0">
              <a:buNone/>
            </a:pPr>
            <a:br>
              <a:rPr lang="en-US" dirty="0"/>
            </a:br>
            <a:r>
              <a:rPr lang="en-US" dirty="0"/>
              <a:t>Straightforward matrix operations in the cloud: </a:t>
            </a:r>
          </a:p>
          <a:p>
            <a:r>
              <a:rPr lang="en-US" dirty="0"/>
              <a:t>For typical deep learning matrix operations in a supported frameworks such as TensorFlow, consider using TPUs to keep your costs down. Example tasks include training object recognition or transformer models.</a:t>
            </a:r>
          </a:p>
          <a:p>
            <a:pPr marL="0" indent="0">
              <a:buNone/>
            </a:pPr>
            <a:br>
              <a:rPr lang="en-US" dirty="0"/>
            </a:br>
            <a:r>
              <a:rPr lang="en-US" dirty="0"/>
              <a:t>Other matrix operations in the cloud: </a:t>
            </a:r>
          </a:p>
          <a:p>
            <a:r>
              <a:rPr lang="en-US" dirty="0"/>
              <a:t>Use cloud hosted GPUs like those offered by Amazon AWS or Microsoft Azure.</a:t>
            </a:r>
          </a:p>
        </p:txBody>
      </p:sp>
      <p:sp>
        <p:nvSpPr>
          <p:cNvPr id="4" name="Title 3">
            <a:extLst>
              <a:ext uri="{FF2B5EF4-FFF2-40B4-BE49-F238E27FC236}">
                <a16:creationId xmlns:a16="http://schemas.microsoft.com/office/drawing/2014/main" id="{20F42A8C-87F1-4128-B731-63D97659C004}"/>
              </a:ext>
            </a:extLst>
          </p:cNvPr>
          <p:cNvSpPr>
            <a:spLocks noGrp="1"/>
          </p:cNvSpPr>
          <p:nvPr>
            <p:ph type="title"/>
          </p:nvPr>
        </p:nvSpPr>
        <p:spPr/>
        <p:txBody>
          <a:bodyPr/>
          <a:lstStyle/>
          <a:p>
            <a:r>
              <a:rPr lang="en-US" dirty="0"/>
              <a:t>Select a GPU Platform</a:t>
            </a:r>
          </a:p>
        </p:txBody>
      </p:sp>
      <p:pic>
        <p:nvPicPr>
          <p:cNvPr id="5" name="Picture 4" descr="Image result for checklist png">
            <a:extLst>
              <a:ext uri="{FF2B5EF4-FFF2-40B4-BE49-F238E27FC236}">
                <a16:creationId xmlns:a16="http://schemas.microsoft.com/office/drawing/2014/main" id="{DE0E7754-BAA7-43C6-B6A6-192160AB4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5286595"/>
            <a:ext cx="204158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577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911F68-8071-4797-A551-BDDA47C2BEE7}"/>
              </a:ext>
            </a:extLst>
          </p:cNvPr>
          <p:cNvSpPr>
            <a:spLocks noGrp="1"/>
          </p:cNvSpPr>
          <p:nvPr>
            <p:ph type="sldNum" sz="quarter" idx="12"/>
          </p:nvPr>
        </p:nvSpPr>
        <p:spPr/>
        <p:txBody>
          <a:bodyPr/>
          <a:lstStyle/>
          <a:p>
            <a:fld id="{A8160BDD-7155-D744-B749-9730458604AD}" type="slidenum">
              <a:rPr lang="en-US" smtClean="0"/>
              <a:pPr/>
              <a:t>42</a:t>
            </a:fld>
            <a:endParaRPr lang="en-US" dirty="0"/>
          </a:p>
        </p:txBody>
      </p:sp>
      <p:sp>
        <p:nvSpPr>
          <p:cNvPr id="3" name="Content Placeholder 2">
            <a:extLst>
              <a:ext uri="{FF2B5EF4-FFF2-40B4-BE49-F238E27FC236}">
                <a16:creationId xmlns:a16="http://schemas.microsoft.com/office/drawing/2014/main" id="{C5BF5B77-6B70-4642-AEAD-D97C76F7FA87}"/>
              </a:ext>
            </a:extLst>
          </p:cNvPr>
          <p:cNvSpPr>
            <a:spLocks noGrp="1"/>
          </p:cNvSpPr>
          <p:nvPr>
            <p:ph idx="1"/>
          </p:nvPr>
        </p:nvSpPr>
        <p:spPr/>
        <p:txBody>
          <a:bodyPr/>
          <a:lstStyle/>
          <a:p>
            <a:r>
              <a:rPr lang="en-US" dirty="0"/>
              <a:t>Options for your machine learning platform</a:t>
            </a:r>
          </a:p>
          <a:p>
            <a:pPr lvl="1"/>
            <a:r>
              <a:rPr lang="en-US" dirty="0"/>
              <a:t>Hosted</a:t>
            </a:r>
          </a:p>
          <a:p>
            <a:pPr lvl="1"/>
            <a:r>
              <a:rPr lang="en-US" dirty="0"/>
              <a:t>Set up software on your own computers</a:t>
            </a:r>
          </a:p>
          <a:p>
            <a:pPr lvl="1"/>
            <a:r>
              <a:rPr lang="en-US" dirty="0"/>
              <a:t>At some point you'll need to determine what software you intend to use</a:t>
            </a:r>
          </a:p>
          <a:p>
            <a:r>
              <a:rPr lang="en-US" dirty="0"/>
              <a:t>Questions</a:t>
            </a:r>
          </a:p>
          <a:p>
            <a:pPr lvl="1"/>
            <a:r>
              <a:rPr lang="en-US" dirty="0"/>
              <a:t>You need to load a data file in Python so you can manipulate the columns and rows of data it contains. Which of these tools would enable you to do this?</a:t>
            </a:r>
          </a:p>
          <a:p>
            <a:pPr lvl="1"/>
            <a:r>
              <a:rPr lang="en-US" dirty="0"/>
              <a:t>Which software library implements machine learning algorithms?</a:t>
            </a:r>
          </a:p>
          <a:p>
            <a:pPr lvl="1"/>
            <a:r>
              <a:rPr lang="en-US" dirty="0"/>
              <a:t>What capabilities does Anaconda provide for a machine learning project?</a:t>
            </a:r>
          </a:p>
          <a:p>
            <a:r>
              <a:rPr lang="en-US" dirty="0"/>
              <a:t>Explore online sites where you can download machine learning tools.</a:t>
            </a:r>
          </a:p>
        </p:txBody>
      </p:sp>
      <p:sp>
        <p:nvSpPr>
          <p:cNvPr id="4" name="Title 3">
            <a:extLst>
              <a:ext uri="{FF2B5EF4-FFF2-40B4-BE49-F238E27FC236}">
                <a16:creationId xmlns:a16="http://schemas.microsoft.com/office/drawing/2014/main" id="{FB4A15F8-D342-4BEE-8353-B3B5282BC550}"/>
              </a:ext>
            </a:extLst>
          </p:cNvPr>
          <p:cNvSpPr>
            <a:spLocks noGrp="1"/>
          </p:cNvSpPr>
          <p:nvPr>
            <p:ph type="title"/>
          </p:nvPr>
        </p:nvSpPr>
        <p:spPr/>
        <p:txBody>
          <a:bodyPr/>
          <a:lstStyle/>
          <a:p>
            <a:r>
              <a:rPr lang="en-US" dirty="0"/>
              <a:t>Activity: Selecting a Machine Learning Toolset</a:t>
            </a:r>
          </a:p>
        </p:txBody>
      </p:sp>
    </p:spTree>
    <p:extLst>
      <p:ext uri="{BB962C8B-B14F-4D97-AF65-F5344CB8AC3E}">
        <p14:creationId xmlns:p14="http://schemas.microsoft.com/office/powerpoint/2010/main" val="1732264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5E3A3F-B1FE-4F57-9349-94AB84360824}"/>
              </a:ext>
            </a:extLst>
          </p:cNvPr>
          <p:cNvSpPr>
            <a:spLocks noGrp="1"/>
          </p:cNvSpPr>
          <p:nvPr>
            <p:ph type="sldNum" sz="quarter" idx="12"/>
          </p:nvPr>
        </p:nvSpPr>
        <p:spPr/>
        <p:txBody>
          <a:bodyPr/>
          <a:lstStyle/>
          <a:p>
            <a:fld id="{A8160BDD-7155-D744-B749-9730458604AD}" type="slidenum">
              <a:rPr lang="en-US" smtClean="0"/>
              <a:t>43</a:t>
            </a:fld>
            <a:endParaRPr lang="en-US" dirty="0"/>
          </a:p>
        </p:txBody>
      </p:sp>
      <p:sp>
        <p:nvSpPr>
          <p:cNvPr id="3" name="Text Placeholder 2">
            <a:extLst>
              <a:ext uri="{FF2B5EF4-FFF2-40B4-BE49-F238E27FC236}">
                <a16:creationId xmlns:a16="http://schemas.microsoft.com/office/drawing/2014/main" id="{7C3674A6-CA34-42AF-A958-76CA1FE48766}"/>
              </a:ext>
            </a:extLst>
          </p:cNvPr>
          <p:cNvSpPr>
            <a:spLocks noGrp="1"/>
          </p:cNvSpPr>
          <p:nvPr>
            <p:ph type="body" sz="quarter" idx="13"/>
          </p:nvPr>
        </p:nvSpPr>
        <p:spPr/>
        <p:txBody>
          <a:bodyPr/>
          <a:lstStyle/>
          <a:p>
            <a:r>
              <a:rPr lang="en-US" dirty="0"/>
              <a:t>What sorts of business problems do you expect to solve using AI and machine learning solutions?</a:t>
            </a:r>
          </a:p>
          <a:p>
            <a:r>
              <a:rPr lang="en-US" dirty="0"/>
              <a:t>Have you already selected software tools that you intend to use in your machine learning stack? If so, what tools are you using?</a:t>
            </a:r>
          </a:p>
        </p:txBody>
      </p:sp>
    </p:spTree>
    <p:extLst>
      <p:ext uri="{BB962C8B-B14F-4D97-AF65-F5344CB8AC3E}">
        <p14:creationId xmlns:p14="http://schemas.microsoft.com/office/powerpoint/2010/main" val="421035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151213-D23D-4B21-A0A6-48721C0D1E11}"/>
              </a:ext>
            </a:extLst>
          </p:cNvPr>
          <p:cNvSpPr>
            <a:spLocks noGrp="1"/>
          </p:cNvSpPr>
          <p:nvPr>
            <p:ph type="sldNum" sz="quarter" idx="12"/>
          </p:nvPr>
        </p:nvSpPr>
        <p:spPr/>
        <p:txBody>
          <a:bodyPr/>
          <a:lstStyle/>
          <a:p>
            <a:fld id="{A8160BDD-7155-D744-B749-9730458604AD}" type="slidenum">
              <a:rPr lang="en-US" smtClean="0"/>
              <a:t>5</a:t>
            </a:fld>
            <a:endParaRPr lang="en-US" dirty="0"/>
          </a:p>
        </p:txBody>
      </p:sp>
      <p:sp>
        <p:nvSpPr>
          <p:cNvPr id="7" name="Content Placeholder 6">
            <a:extLst>
              <a:ext uri="{FF2B5EF4-FFF2-40B4-BE49-F238E27FC236}">
                <a16:creationId xmlns:a16="http://schemas.microsoft.com/office/drawing/2014/main" id="{CA02C898-1EF3-4B1E-862E-81E1A61CEB99}"/>
              </a:ext>
            </a:extLst>
          </p:cNvPr>
          <p:cNvSpPr>
            <a:spLocks noGrp="1"/>
          </p:cNvSpPr>
          <p:nvPr>
            <p:ph idx="1"/>
          </p:nvPr>
        </p:nvSpPr>
        <p:spPr>
          <a:xfrm>
            <a:off x="341924" y="1302040"/>
            <a:ext cx="8612259" cy="1970398"/>
          </a:xfrm>
        </p:spPr>
        <p:txBody>
          <a:bodyPr/>
          <a:lstStyle/>
          <a:p>
            <a:r>
              <a:rPr lang="en-US" dirty="0"/>
              <a:t>Work with less data when possible.</a:t>
            </a:r>
          </a:p>
          <a:p>
            <a:r>
              <a:rPr lang="en-US" dirty="0"/>
              <a:t>Use a more efficient data format.</a:t>
            </a:r>
          </a:p>
          <a:p>
            <a:r>
              <a:rPr lang="en-US" dirty="0"/>
              <a:t>Don't load all data at one time.</a:t>
            </a:r>
          </a:p>
          <a:p>
            <a:r>
              <a:rPr lang="en-US" dirty="0"/>
              <a:t>Reconfigure your system memory.</a:t>
            </a:r>
          </a:p>
          <a:p>
            <a:r>
              <a:rPr lang="en-US" dirty="0"/>
              <a:t>Use a different system with more memory and processing power.</a:t>
            </a:r>
          </a:p>
        </p:txBody>
      </p:sp>
      <p:sp>
        <p:nvSpPr>
          <p:cNvPr id="6" name="Title 5">
            <a:extLst>
              <a:ext uri="{FF2B5EF4-FFF2-40B4-BE49-F238E27FC236}">
                <a16:creationId xmlns:a16="http://schemas.microsoft.com/office/drawing/2014/main" id="{33A5B47B-0507-4B03-A09E-B6176E12B819}"/>
              </a:ext>
            </a:extLst>
          </p:cNvPr>
          <p:cNvSpPr>
            <a:spLocks noGrp="1"/>
          </p:cNvSpPr>
          <p:nvPr>
            <p:ph type="title"/>
          </p:nvPr>
        </p:nvSpPr>
        <p:spPr/>
        <p:txBody>
          <a:bodyPr/>
          <a:lstStyle/>
          <a:p>
            <a:r>
              <a:rPr lang="en-US" dirty="0"/>
              <a:t>Handle Large Datasets in Machine Learning</a:t>
            </a:r>
          </a:p>
        </p:txBody>
      </p:sp>
      <p:pic>
        <p:nvPicPr>
          <p:cNvPr id="19" name="Picture 18" descr="Image result">
            <a:extLst>
              <a:ext uri="{FF2B5EF4-FFF2-40B4-BE49-F238E27FC236}">
                <a16:creationId xmlns:a16="http://schemas.microsoft.com/office/drawing/2014/main" id="{F6D7CF17-BF9A-4CD4-B847-7309BD522F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9627" y="4464193"/>
            <a:ext cx="1784304" cy="1970398"/>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307">
            <a:extLst>
              <a:ext uri="{FF2B5EF4-FFF2-40B4-BE49-F238E27FC236}">
                <a16:creationId xmlns:a16="http://schemas.microsoft.com/office/drawing/2014/main" id="{783B12E8-58FD-4796-B37A-82973230A1C7}"/>
              </a:ext>
            </a:extLst>
          </p:cNvPr>
          <p:cNvSpPr txBox="1">
            <a:spLocks noChangeArrowheads="1"/>
          </p:cNvSpPr>
          <p:nvPr/>
        </p:nvSpPr>
        <p:spPr bwMode="auto">
          <a:xfrm>
            <a:off x="3707347" y="4436630"/>
            <a:ext cx="1490662" cy="523220"/>
          </a:xfrm>
          <a:prstGeom prst="rect">
            <a:avLst/>
          </a:prstGeom>
          <a:noFill/>
          <a:ln>
            <a:noFill/>
          </a:ln>
          <a:scene3d>
            <a:camera prst="isometricBottomDown">
              <a:rot lat="3421331" lon="19627662" rev="19719319"/>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800" b="1" i="0" u="none" strike="noStrike" kern="0" cap="none" spc="0" normalizeH="0" baseline="0" noProof="0" dirty="0">
                <a:ln>
                  <a:noFill/>
                </a:ln>
                <a:solidFill>
                  <a:srgbClr val="000000">
                    <a:alpha val="30000"/>
                  </a:srgbClr>
                </a:solidFill>
                <a:effectLst/>
                <a:uLnTx/>
                <a:uFillTx/>
                <a:latin typeface="Calibri"/>
                <a:cs typeface="Calibri"/>
              </a:rPr>
              <a:t>Big Data</a:t>
            </a:r>
          </a:p>
        </p:txBody>
      </p:sp>
      <p:pic>
        <p:nvPicPr>
          <p:cNvPr id="8" name="Picture 7">
            <a:extLst>
              <a:ext uri="{FF2B5EF4-FFF2-40B4-BE49-F238E27FC236}">
                <a16:creationId xmlns:a16="http://schemas.microsoft.com/office/drawing/2014/main" id="{9E7405AF-AA2B-4361-A341-49BA09369572}"/>
              </a:ext>
            </a:extLst>
          </p:cNvPr>
          <p:cNvPicPr>
            <a:picLocks noChangeAspect="1"/>
          </p:cNvPicPr>
          <p:nvPr/>
        </p:nvPicPr>
        <p:blipFill>
          <a:blip r:embed="rId3"/>
          <a:stretch>
            <a:fillRect/>
          </a:stretch>
        </p:blipFill>
        <p:spPr>
          <a:xfrm>
            <a:off x="2997101" y="3703254"/>
            <a:ext cx="4093244" cy="2954652"/>
          </a:xfrm>
          <a:prstGeom prst="rect">
            <a:avLst/>
          </a:prstGeom>
        </p:spPr>
      </p:pic>
    </p:spTree>
    <p:extLst>
      <p:ext uri="{BB962C8B-B14F-4D97-AF65-F5344CB8AC3E}">
        <p14:creationId xmlns:p14="http://schemas.microsoft.com/office/powerpoint/2010/main" val="372849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151213-D23D-4B21-A0A6-48721C0D1E11}"/>
              </a:ext>
            </a:extLst>
          </p:cNvPr>
          <p:cNvSpPr>
            <a:spLocks noGrp="1"/>
          </p:cNvSpPr>
          <p:nvPr>
            <p:ph type="sldNum" sz="quarter" idx="12"/>
          </p:nvPr>
        </p:nvSpPr>
        <p:spPr/>
        <p:txBody>
          <a:bodyPr/>
          <a:lstStyle/>
          <a:p>
            <a:fld id="{A8160BDD-7155-D744-B749-9730458604AD}" type="slidenum">
              <a:rPr lang="en-US" smtClean="0"/>
              <a:t>6</a:t>
            </a:fld>
            <a:endParaRPr lang="en-US" dirty="0"/>
          </a:p>
        </p:txBody>
      </p:sp>
      <p:sp>
        <p:nvSpPr>
          <p:cNvPr id="7" name="Content Placeholder 6">
            <a:extLst>
              <a:ext uri="{FF2B5EF4-FFF2-40B4-BE49-F238E27FC236}">
                <a16:creationId xmlns:a16="http://schemas.microsoft.com/office/drawing/2014/main" id="{CA02C898-1EF3-4B1E-862E-81E1A61CEB99}"/>
              </a:ext>
            </a:extLst>
          </p:cNvPr>
          <p:cNvSpPr>
            <a:spLocks noGrp="1"/>
          </p:cNvSpPr>
          <p:nvPr>
            <p:ph idx="1"/>
          </p:nvPr>
        </p:nvSpPr>
        <p:spPr>
          <a:xfrm>
            <a:off x="341924" y="1302040"/>
            <a:ext cx="8612259" cy="4920960"/>
          </a:xfrm>
        </p:spPr>
        <p:txBody>
          <a:bodyPr/>
          <a:lstStyle/>
          <a:p>
            <a:r>
              <a:rPr lang="en-US" dirty="0"/>
              <a:t>Transforms big data into actionable intelligence</a:t>
            </a:r>
          </a:p>
          <a:p>
            <a:r>
              <a:rPr lang="en-US" dirty="0"/>
              <a:t>Also called </a:t>
            </a:r>
            <a:r>
              <a:rPr lang="en-US" i="1" dirty="0"/>
              <a:t>knowledge discovery</a:t>
            </a:r>
          </a:p>
          <a:p>
            <a:r>
              <a:rPr lang="en-US" dirty="0"/>
              <a:t>Uses statistical analysis methods to find meaningful patterns in data that reveal such things as:</a:t>
            </a:r>
          </a:p>
          <a:p>
            <a:pPr lvl="1"/>
            <a:r>
              <a:rPr lang="en-US" b="1" dirty="0"/>
              <a:t>Clusters</a:t>
            </a:r>
            <a:r>
              <a:rPr lang="en-US" dirty="0"/>
              <a:t>—Groupings of similar records that belong together</a:t>
            </a:r>
          </a:p>
          <a:p>
            <a:pPr lvl="1"/>
            <a:r>
              <a:rPr lang="en-US" b="1" dirty="0"/>
              <a:t>Dependencies</a:t>
            </a:r>
            <a:r>
              <a:rPr lang="en-US" dirty="0"/>
              <a:t>—Records that depend on each other for related information</a:t>
            </a:r>
          </a:p>
          <a:p>
            <a:pPr lvl="1"/>
            <a:r>
              <a:rPr lang="en-US" b="1" dirty="0"/>
              <a:t>Anomalies</a:t>
            </a:r>
            <a:r>
              <a:rPr lang="en-US" dirty="0"/>
              <a:t>—Records that don't seem to belong, don't follow expected patterns</a:t>
            </a:r>
          </a:p>
          <a:p>
            <a:r>
              <a:rPr lang="en-US" dirty="0"/>
              <a:t>Can be automated to some extent, leveraging the power of computers</a:t>
            </a:r>
          </a:p>
        </p:txBody>
      </p:sp>
      <p:sp>
        <p:nvSpPr>
          <p:cNvPr id="6" name="Title 5">
            <a:extLst>
              <a:ext uri="{FF2B5EF4-FFF2-40B4-BE49-F238E27FC236}">
                <a16:creationId xmlns:a16="http://schemas.microsoft.com/office/drawing/2014/main" id="{33A5B47B-0507-4B03-A09E-B6176E12B819}"/>
              </a:ext>
            </a:extLst>
          </p:cNvPr>
          <p:cNvSpPr>
            <a:spLocks noGrp="1"/>
          </p:cNvSpPr>
          <p:nvPr>
            <p:ph type="title"/>
          </p:nvPr>
        </p:nvSpPr>
        <p:spPr/>
        <p:txBody>
          <a:bodyPr/>
          <a:lstStyle/>
          <a:p>
            <a:r>
              <a:rPr lang="en-US" dirty="0"/>
              <a:t>Data Mining</a:t>
            </a:r>
          </a:p>
        </p:txBody>
      </p:sp>
      <p:pic>
        <p:nvPicPr>
          <p:cNvPr id="19" name="Picture 18" descr="Image result">
            <a:extLst>
              <a:ext uri="{FF2B5EF4-FFF2-40B4-BE49-F238E27FC236}">
                <a16:creationId xmlns:a16="http://schemas.microsoft.com/office/drawing/2014/main" id="{F6D7CF17-BF9A-4CD4-B847-7309BD522F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9627" y="4464193"/>
            <a:ext cx="1784304" cy="1970398"/>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307">
            <a:extLst>
              <a:ext uri="{FF2B5EF4-FFF2-40B4-BE49-F238E27FC236}">
                <a16:creationId xmlns:a16="http://schemas.microsoft.com/office/drawing/2014/main" id="{783B12E8-58FD-4796-B37A-82973230A1C7}"/>
              </a:ext>
            </a:extLst>
          </p:cNvPr>
          <p:cNvSpPr txBox="1">
            <a:spLocks noChangeArrowheads="1"/>
          </p:cNvSpPr>
          <p:nvPr/>
        </p:nvSpPr>
        <p:spPr bwMode="auto">
          <a:xfrm>
            <a:off x="3707347" y="4436630"/>
            <a:ext cx="1490662" cy="523220"/>
          </a:xfrm>
          <a:prstGeom prst="rect">
            <a:avLst/>
          </a:prstGeom>
          <a:noFill/>
          <a:ln>
            <a:noFill/>
          </a:ln>
          <a:scene3d>
            <a:camera prst="isometricBottomDown">
              <a:rot lat="3421331" lon="19627662" rev="19719319"/>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800" b="1" i="0" u="none" strike="noStrike" kern="0" cap="none" spc="0" normalizeH="0" baseline="0" noProof="0" dirty="0">
                <a:ln>
                  <a:noFill/>
                </a:ln>
                <a:solidFill>
                  <a:srgbClr val="000000">
                    <a:alpha val="30000"/>
                  </a:srgbClr>
                </a:solidFill>
                <a:effectLst/>
                <a:uLnTx/>
                <a:uFillTx/>
                <a:latin typeface="Calibri"/>
                <a:cs typeface="Calibri"/>
              </a:rPr>
              <a:t>Big Data</a:t>
            </a:r>
          </a:p>
        </p:txBody>
      </p:sp>
      <p:pic>
        <p:nvPicPr>
          <p:cNvPr id="10" name="Picture 9">
            <a:extLst>
              <a:ext uri="{FF2B5EF4-FFF2-40B4-BE49-F238E27FC236}">
                <a16:creationId xmlns:a16="http://schemas.microsoft.com/office/drawing/2014/main" id="{004B954A-865E-4532-92D3-F1CCD35F5100}"/>
              </a:ext>
            </a:extLst>
          </p:cNvPr>
          <p:cNvPicPr>
            <a:picLocks noChangeAspect="1"/>
          </p:cNvPicPr>
          <p:nvPr/>
        </p:nvPicPr>
        <p:blipFill>
          <a:blip r:embed="rId3"/>
          <a:stretch>
            <a:fillRect/>
          </a:stretch>
        </p:blipFill>
        <p:spPr>
          <a:xfrm>
            <a:off x="2479293" y="4511602"/>
            <a:ext cx="1006474" cy="1933868"/>
          </a:xfrm>
          <a:prstGeom prst="rect">
            <a:avLst/>
          </a:prstGeom>
        </p:spPr>
      </p:pic>
    </p:spTree>
    <p:extLst>
      <p:ext uri="{BB962C8B-B14F-4D97-AF65-F5344CB8AC3E}">
        <p14:creationId xmlns:p14="http://schemas.microsoft.com/office/powerpoint/2010/main" val="55662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C00FED-A0CA-4309-8E7B-428EA82BE160}"/>
              </a:ext>
            </a:extLst>
          </p:cNvPr>
          <p:cNvSpPr>
            <a:spLocks noGrp="1"/>
          </p:cNvSpPr>
          <p:nvPr>
            <p:ph type="sldNum" sz="quarter" idx="12"/>
          </p:nvPr>
        </p:nvSpPr>
        <p:spPr/>
        <p:txBody>
          <a:bodyPr/>
          <a:lstStyle/>
          <a:p>
            <a:fld id="{A8160BDD-7155-D744-B749-9730458604AD}" type="slidenum">
              <a:rPr lang="en-US" smtClean="0"/>
              <a:pPr/>
              <a:t>7</a:t>
            </a:fld>
            <a:endParaRPr lang="en-US" dirty="0"/>
          </a:p>
        </p:txBody>
      </p:sp>
      <p:sp>
        <p:nvSpPr>
          <p:cNvPr id="3" name="Content Placeholder 2">
            <a:extLst>
              <a:ext uri="{FF2B5EF4-FFF2-40B4-BE49-F238E27FC236}">
                <a16:creationId xmlns:a16="http://schemas.microsoft.com/office/drawing/2014/main" id="{2D770975-8A9F-4E85-8C60-F91B6F7AD349}"/>
              </a:ext>
            </a:extLst>
          </p:cNvPr>
          <p:cNvSpPr>
            <a:spLocks noGrp="1"/>
          </p:cNvSpPr>
          <p:nvPr>
            <p:ph idx="1"/>
          </p:nvPr>
        </p:nvSpPr>
        <p:spPr>
          <a:xfrm>
            <a:off x="341925" y="1303507"/>
            <a:ext cx="8460150" cy="3139332"/>
          </a:xfrm>
        </p:spPr>
        <p:txBody>
          <a:bodyPr/>
          <a:lstStyle/>
          <a:p>
            <a:r>
              <a:rPr lang="en-US" dirty="0"/>
              <a:t>Inform business decisions</a:t>
            </a:r>
          </a:p>
          <a:p>
            <a:r>
              <a:rPr lang="en-US" dirty="0"/>
              <a:t>Improve the Utilization of Staff and Equipment</a:t>
            </a:r>
          </a:p>
          <a:p>
            <a:r>
              <a:rPr lang="en-US" dirty="0"/>
              <a:t>Improve Sales and Customer Experience</a:t>
            </a:r>
          </a:p>
          <a:p>
            <a:r>
              <a:rPr lang="en-US" dirty="0"/>
              <a:t>Automated Inspection</a:t>
            </a:r>
          </a:p>
          <a:p>
            <a:r>
              <a:rPr lang="en-US" dirty="0"/>
              <a:t>Finance</a:t>
            </a:r>
          </a:p>
          <a:p>
            <a:r>
              <a:rPr lang="en-US" dirty="0"/>
              <a:t>Security</a:t>
            </a:r>
          </a:p>
          <a:p>
            <a:r>
              <a:rPr lang="en-US" dirty="0"/>
              <a:t>Identification or Classification Tasks</a:t>
            </a:r>
          </a:p>
          <a:p>
            <a:r>
              <a:rPr lang="en-US" dirty="0"/>
              <a:t>Process Guidance and Navigation</a:t>
            </a:r>
          </a:p>
          <a:p>
            <a:r>
              <a:rPr lang="en-US" dirty="0"/>
              <a:t>Visual Interaction</a:t>
            </a:r>
          </a:p>
        </p:txBody>
      </p:sp>
      <p:sp>
        <p:nvSpPr>
          <p:cNvPr id="4" name="Title 3">
            <a:extLst>
              <a:ext uri="{FF2B5EF4-FFF2-40B4-BE49-F238E27FC236}">
                <a16:creationId xmlns:a16="http://schemas.microsoft.com/office/drawing/2014/main" id="{3E6E7067-A846-47E1-A485-70955522A5C5}"/>
              </a:ext>
            </a:extLst>
          </p:cNvPr>
          <p:cNvSpPr>
            <a:spLocks noGrp="1"/>
          </p:cNvSpPr>
          <p:nvPr>
            <p:ph type="title"/>
          </p:nvPr>
        </p:nvSpPr>
        <p:spPr/>
        <p:txBody>
          <a:bodyPr/>
          <a:lstStyle/>
          <a:p>
            <a:r>
              <a:rPr lang="en-US" dirty="0"/>
              <a:t>Examples of Applied AI and ML in Business</a:t>
            </a:r>
          </a:p>
        </p:txBody>
      </p:sp>
      <p:pic>
        <p:nvPicPr>
          <p:cNvPr id="6" name="Picture 5">
            <a:extLst>
              <a:ext uri="{FF2B5EF4-FFF2-40B4-BE49-F238E27FC236}">
                <a16:creationId xmlns:a16="http://schemas.microsoft.com/office/drawing/2014/main" id="{21E5043D-F8CC-484D-8B3E-A9ADD00E3C06}"/>
              </a:ext>
            </a:extLst>
          </p:cNvPr>
          <p:cNvPicPr>
            <a:picLocks noChangeAspect="1"/>
          </p:cNvPicPr>
          <p:nvPr/>
        </p:nvPicPr>
        <p:blipFill>
          <a:blip r:embed="rId2"/>
          <a:stretch>
            <a:fillRect/>
          </a:stretch>
        </p:blipFill>
        <p:spPr>
          <a:xfrm>
            <a:off x="4445063" y="2415160"/>
            <a:ext cx="4698937" cy="3139333"/>
          </a:xfrm>
          <a:prstGeom prst="rect">
            <a:avLst/>
          </a:prstGeom>
        </p:spPr>
      </p:pic>
    </p:spTree>
    <p:extLst>
      <p:ext uri="{BB962C8B-B14F-4D97-AF65-F5344CB8AC3E}">
        <p14:creationId xmlns:p14="http://schemas.microsoft.com/office/powerpoint/2010/main" val="2317551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15C98D-54F1-40B0-8996-660B6BCAED02}"/>
              </a:ext>
            </a:extLst>
          </p:cNvPr>
          <p:cNvSpPr>
            <a:spLocks noGrp="1"/>
          </p:cNvSpPr>
          <p:nvPr>
            <p:ph type="sldNum" sz="quarter" idx="12"/>
          </p:nvPr>
        </p:nvSpPr>
        <p:spPr/>
        <p:txBody>
          <a:bodyPr/>
          <a:lstStyle/>
          <a:p>
            <a:fld id="{A8160BDD-7155-D744-B749-9730458604AD}" type="slidenum">
              <a:rPr lang="en-US" smtClean="0"/>
              <a:pPr/>
              <a:t>8</a:t>
            </a:fld>
            <a:endParaRPr lang="en-US" dirty="0"/>
          </a:p>
        </p:txBody>
      </p:sp>
      <p:sp>
        <p:nvSpPr>
          <p:cNvPr id="6" name="Content Placeholder 5">
            <a:extLst>
              <a:ext uri="{FF2B5EF4-FFF2-40B4-BE49-F238E27FC236}">
                <a16:creationId xmlns:a16="http://schemas.microsoft.com/office/drawing/2014/main" id="{3DE7184C-48FE-40EA-ABB7-D1B8B1615A8E}"/>
              </a:ext>
            </a:extLst>
          </p:cNvPr>
          <p:cNvSpPr>
            <a:spLocks noGrp="1"/>
          </p:cNvSpPr>
          <p:nvPr>
            <p:ph idx="1"/>
          </p:nvPr>
        </p:nvSpPr>
        <p:spPr/>
        <p:txBody>
          <a:bodyPr/>
          <a:lstStyle/>
          <a:p>
            <a:r>
              <a:rPr lang="en-US" dirty="0"/>
              <a:t>You currently have sufficient data or can obtain it.</a:t>
            </a:r>
          </a:p>
          <a:p>
            <a:r>
              <a:rPr lang="en-US" dirty="0"/>
              <a:t>The problem is sufficiently self-contained or isolated from outside influence.</a:t>
            </a:r>
          </a:p>
          <a:p>
            <a:r>
              <a:rPr lang="en-US" dirty="0"/>
              <a:t>It is acceptable for the machine to provide an answer without your being completely clear how it got that answer.</a:t>
            </a:r>
          </a:p>
          <a:p>
            <a:r>
              <a:rPr lang="en-US" dirty="0"/>
              <a:t>It is acceptable if the solution is not always 100% right.</a:t>
            </a:r>
          </a:p>
          <a:p>
            <a:r>
              <a:rPr lang="en-US" dirty="0"/>
              <a:t>It is a learning problem, rather than just an automation problem.</a:t>
            </a:r>
          </a:p>
        </p:txBody>
      </p:sp>
      <p:sp>
        <p:nvSpPr>
          <p:cNvPr id="5" name="Title 4">
            <a:extLst>
              <a:ext uri="{FF2B5EF4-FFF2-40B4-BE49-F238E27FC236}">
                <a16:creationId xmlns:a16="http://schemas.microsoft.com/office/drawing/2014/main" id="{CB667C30-2E06-4465-A053-08CB1DF09786}"/>
              </a:ext>
            </a:extLst>
          </p:cNvPr>
          <p:cNvSpPr>
            <a:spLocks noGrp="1"/>
          </p:cNvSpPr>
          <p:nvPr>
            <p:ph type="title"/>
          </p:nvPr>
        </p:nvSpPr>
        <p:spPr/>
        <p:txBody>
          <a:bodyPr/>
          <a:lstStyle/>
          <a:p>
            <a:r>
              <a:rPr lang="en-US" dirty="0"/>
              <a:t>Identify Business Problems that Are Appropriate for AI/ML</a:t>
            </a:r>
          </a:p>
        </p:txBody>
      </p:sp>
      <p:pic>
        <p:nvPicPr>
          <p:cNvPr id="7" name="Picture 6" descr="Image result for checklist png">
            <a:extLst>
              <a:ext uri="{FF2B5EF4-FFF2-40B4-BE49-F238E27FC236}">
                <a16:creationId xmlns:a16="http://schemas.microsoft.com/office/drawing/2014/main" id="{E257779E-37CC-49E8-8B74-4C97CCBA3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63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15C98D-54F1-40B0-8996-660B6BCAED02}"/>
              </a:ext>
            </a:extLst>
          </p:cNvPr>
          <p:cNvSpPr>
            <a:spLocks noGrp="1"/>
          </p:cNvSpPr>
          <p:nvPr>
            <p:ph type="sldNum" sz="quarter" idx="12"/>
          </p:nvPr>
        </p:nvSpPr>
        <p:spPr/>
        <p:txBody>
          <a:bodyPr/>
          <a:lstStyle/>
          <a:p>
            <a:fld id="{A8160BDD-7155-D744-B749-9730458604AD}" type="slidenum">
              <a:rPr lang="en-US" smtClean="0"/>
              <a:pPr/>
              <a:t>9</a:t>
            </a:fld>
            <a:endParaRPr lang="en-US" dirty="0"/>
          </a:p>
        </p:txBody>
      </p:sp>
      <p:sp>
        <p:nvSpPr>
          <p:cNvPr id="6" name="Content Placeholder 5">
            <a:extLst>
              <a:ext uri="{FF2B5EF4-FFF2-40B4-BE49-F238E27FC236}">
                <a16:creationId xmlns:a16="http://schemas.microsoft.com/office/drawing/2014/main" id="{3DE7184C-48FE-40EA-ABB7-D1B8B1615A8E}"/>
              </a:ext>
            </a:extLst>
          </p:cNvPr>
          <p:cNvSpPr>
            <a:spLocks noGrp="1"/>
          </p:cNvSpPr>
          <p:nvPr>
            <p:ph idx="1"/>
          </p:nvPr>
        </p:nvSpPr>
        <p:spPr/>
        <p:txBody>
          <a:bodyPr/>
          <a:lstStyle/>
          <a:p>
            <a:r>
              <a:rPr lang="en-US" dirty="0"/>
              <a:t>Collecting and storing essential data</a:t>
            </a:r>
          </a:p>
          <a:p>
            <a:r>
              <a:rPr lang="en-US" dirty="0"/>
              <a:t>Changing data landscape</a:t>
            </a:r>
          </a:p>
          <a:p>
            <a:r>
              <a:rPr lang="en-US" dirty="0"/>
              <a:t>Making informed decisions related to implementation costs</a:t>
            </a:r>
          </a:p>
          <a:p>
            <a:r>
              <a:rPr lang="en-US" dirty="0"/>
              <a:t>Using data legally and ethically</a:t>
            </a:r>
          </a:p>
          <a:p>
            <a:r>
              <a:rPr lang="en-US" dirty="0"/>
              <a:t>Selecting and implementing technology</a:t>
            </a:r>
          </a:p>
          <a:p>
            <a:r>
              <a:rPr lang="en-US" dirty="0"/>
              <a:t>Identifying staff with specialized skills</a:t>
            </a:r>
          </a:p>
        </p:txBody>
      </p:sp>
      <p:sp>
        <p:nvSpPr>
          <p:cNvPr id="5" name="Title 4">
            <a:extLst>
              <a:ext uri="{FF2B5EF4-FFF2-40B4-BE49-F238E27FC236}">
                <a16:creationId xmlns:a16="http://schemas.microsoft.com/office/drawing/2014/main" id="{CB667C30-2E06-4465-A053-08CB1DF09786}"/>
              </a:ext>
            </a:extLst>
          </p:cNvPr>
          <p:cNvSpPr>
            <a:spLocks noGrp="1"/>
          </p:cNvSpPr>
          <p:nvPr>
            <p:ph type="title"/>
          </p:nvPr>
        </p:nvSpPr>
        <p:spPr/>
        <p:txBody>
          <a:bodyPr/>
          <a:lstStyle/>
          <a:p>
            <a:r>
              <a:rPr lang="en-US" dirty="0"/>
              <a:t>Identify Challenges of AI and ML in Business</a:t>
            </a:r>
          </a:p>
        </p:txBody>
      </p:sp>
      <p:pic>
        <p:nvPicPr>
          <p:cNvPr id="7" name="Picture 6" descr="Image result for checklist png">
            <a:extLst>
              <a:ext uri="{FF2B5EF4-FFF2-40B4-BE49-F238E27FC236}">
                <a16:creationId xmlns:a16="http://schemas.microsoft.com/office/drawing/2014/main" id="{D2339151-CEF0-4946-B76E-42288AC80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601503"/>
      </p:ext>
    </p:extLst>
  </p:cSld>
  <p:clrMapOvr>
    <a:masterClrMapping/>
  </p:clrMapOvr>
</p:sld>
</file>

<file path=ppt/theme/theme1.xml><?xml version="1.0" encoding="utf-8"?>
<a:theme xmlns:a="http://schemas.openxmlformats.org/drawingml/2006/main" name="CNX">
  <a:themeElements>
    <a:clrScheme name="CNX 1">
      <a:dk1>
        <a:srgbClr val="000000"/>
      </a:dk1>
      <a:lt1>
        <a:srgbClr val="FFFFFF"/>
      </a:lt1>
      <a:dk2>
        <a:srgbClr val="000000"/>
      </a:dk2>
      <a:lt2>
        <a:srgbClr val="FFFFFF"/>
      </a:lt2>
      <a:accent1>
        <a:srgbClr val="009DDC"/>
      </a:accent1>
      <a:accent2>
        <a:srgbClr val="1D76BB"/>
      </a:accent2>
      <a:accent3>
        <a:srgbClr val="F05323"/>
      </a:accent3>
      <a:accent4>
        <a:srgbClr val="1D3764"/>
      </a:accent4>
      <a:accent5>
        <a:srgbClr val="C1C5C9"/>
      </a:accent5>
      <a:accent6>
        <a:srgbClr val="009DDC"/>
      </a:accent6>
      <a:hlink>
        <a:srgbClr val="009DDC"/>
      </a:hlink>
      <a:folHlink>
        <a:srgbClr val="009D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7" id="{28BAE127-A3FD-A04B-A586-7D7FEDE49638}" vid="{6F1373EB-6DC0-594B-9B1F-E3850451F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498</TotalTime>
  <Words>3417</Words>
  <Application>Microsoft Office PowerPoint</Application>
  <PresentationFormat>On-screen Show (4:3)</PresentationFormat>
  <Paragraphs>511</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Comic Sans MS</vt:lpstr>
      <vt:lpstr>Times New Roman</vt:lpstr>
      <vt:lpstr>Wingdings</vt:lpstr>
      <vt:lpstr>CNX</vt:lpstr>
      <vt:lpstr>Solving Business Problems Using AI and ML</vt:lpstr>
      <vt:lpstr>PowerPoint Presentation</vt:lpstr>
      <vt:lpstr>The Data Hierarchy</vt:lpstr>
      <vt:lpstr>Big Data</vt:lpstr>
      <vt:lpstr>Handle Large Datasets in Machine Learning</vt:lpstr>
      <vt:lpstr>Data Mining</vt:lpstr>
      <vt:lpstr>Examples of Applied AI and ML in Business</vt:lpstr>
      <vt:lpstr>Identify Business Problems that Are Appropriate for AI/ML</vt:lpstr>
      <vt:lpstr>Identify Challenges of AI and ML in Business</vt:lpstr>
      <vt:lpstr>Activity: Identifying Appropriate Business Applications for AI and ML</vt:lpstr>
      <vt:lpstr>PowerPoint Presentation</vt:lpstr>
      <vt:lpstr>Machine Learning Model</vt:lpstr>
      <vt:lpstr>Machine Learning Workflow</vt:lpstr>
      <vt:lpstr>Data Science Skillset</vt:lpstr>
      <vt:lpstr>Traditional IT Skillsets</vt:lpstr>
      <vt:lpstr>Concept Drift</vt:lpstr>
      <vt:lpstr>Transfer Learning</vt:lpstr>
      <vt:lpstr>Follow the Machine Learning Workflow</vt:lpstr>
      <vt:lpstr>Activity: Planning the Machine Learning Workflow</vt:lpstr>
      <vt:lpstr>PowerPoint Presentation</vt:lpstr>
      <vt:lpstr>Problem Formulation</vt:lpstr>
      <vt:lpstr>Activity: Framing a Machine Learning Problem - 1</vt:lpstr>
      <vt:lpstr>Activity: Framing a Machine Learning Problem - 2</vt:lpstr>
      <vt:lpstr>Traditional Programming vs. Machine Learning</vt:lpstr>
      <vt:lpstr>Differences Between Supervised and Unsupervised Learning</vt:lpstr>
      <vt:lpstr>Randomness in Machine Learning</vt:lpstr>
      <vt:lpstr>Uncertainty</vt:lpstr>
      <vt:lpstr>Random Number Generation</vt:lpstr>
      <vt:lpstr>Machine Learning Outcomes</vt:lpstr>
      <vt:lpstr>Formulate a Machine Learning Problem </vt:lpstr>
      <vt:lpstr>Activity – Selecting a Machine Learning Outcome</vt:lpstr>
      <vt:lpstr>PowerPoint Presentation</vt:lpstr>
      <vt:lpstr>Open Source AI Tools</vt:lpstr>
      <vt:lpstr>Proprietary AI Tools</vt:lpstr>
      <vt:lpstr>New Tools and Technologies</vt:lpstr>
      <vt:lpstr>Hardware Requirements</vt:lpstr>
      <vt:lpstr>GPUs vs. CPUs</vt:lpstr>
      <vt:lpstr>GPU Platforms</vt:lpstr>
      <vt:lpstr>Cloud Platforms</vt:lpstr>
      <vt:lpstr>Assemble a Machine Learning Toolset</vt:lpstr>
      <vt:lpstr>Select a GPU Platform</vt:lpstr>
      <vt:lpstr>Activity: Selecting a Machine Learning Toolset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Business Problems Using AI and ML</dc:title>
  <dc:creator>Brian Wilson</dc:creator>
  <cp:lastModifiedBy>Michelle Farney</cp:lastModifiedBy>
  <cp:revision>70</cp:revision>
  <dcterms:created xsi:type="dcterms:W3CDTF">2019-11-13T21:22:30Z</dcterms:created>
  <dcterms:modified xsi:type="dcterms:W3CDTF">2020-01-30T20:34:12Z</dcterms:modified>
</cp:coreProperties>
</file>